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1" r:id="rId2"/>
    <p:sldId id="263" r:id="rId3"/>
    <p:sldId id="264" r:id="rId4"/>
    <p:sldId id="288" r:id="rId5"/>
    <p:sldId id="275" r:id="rId6"/>
    <p:sldId id="277" r:id="rId7"/>
    <p:sldId id="276" r:id="rId8"/>
    <p:sldId id="278" r:id="rId9"/>
    <p:sldId id="279" r:id="rId10"/>
    <p:sldId id="280" r:id="rId11"/>
    <p:sldId id="289" r:id="rId12"/>
    <p:sldId id="259" r:id="rId13"/>
    <p:sldId id="283" r:id="rId14"/>
    <p:sldId id="267" r:id="rId15"/>
    <p:sldId id="269" r:id="rId16"/>
    <p:sldId id="284" r:id="rId17"/>
    <p:sldId id="272" r:id="rId18"/>
    <p:sldId id="286" r:id="rId19"/>
    <p:sldId id="268" r:id="rId20"/>
    <p:sldId id="285" r:id="rId21"/>
    <p:sldId id="292" r:id="rId22"/>
    <p:sldId id="294" r:id="rId23"/>
    <p:sldId id="293" r:id="rId24"/>
    <p:sldId id="291" r:id="rId25"/>
    <p:sldId id="296" r:id="rId26"/>
    <p:sldId id="287" r:id="rId27"/>
    <p:sldId id="298" r:id="rId28"/>
    <p:sldId id="262" r:id="rId29"/>
    <p:sldId id="300" r:id="rId30"/>
    <p:sldId id="302" r:id="rId31"/>
    <p:sldId id="304" r:id="rId32"/>
    <p:sldId id="303" r:id="rId33"/>
    <p:sldId id="299" r:id="rId34"/>
    <p:sldId id="305" r:id="rId35"/>
    <p:sldId id="306" r:id="rId36"/>
    <p:sldId id="307" r:id="rId37"/>
    <p:sldId id="309" r:id="rId38"/>
    <p:sldId id="308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C246A-0D2C-4780-BEC7-A6F954DAD65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DC471-7218-4325-A725-0092D0172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C471-7218-4325-A725-0092D0172A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2111-2F2D-4BA5-B1AC-46D812DAE2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92BB-84CB-4388-84BD-8702C801F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ученик за партой - 62 фото"/>
          <p:cNvPicPr/>
          <p:nvPr/>
        </p:nvPicPr>
        <p:blipFill>
          <a:blip r:embed="rId3" cstate="print"/>
          <a:srcRect l="15957" t="10648" r="18027" b="12688"/>
          <a:stretch>
            <a:fillRect/>
          </a:stretch>
        </p:blipFill>
        <p:spPr bwMode="auto">
          <a:xfrm>
            <a:off x="179512" y="2132856"/>
            <a:ext cx="18356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комендации по разработке программы развития универсальных учебных  действий - презентация онлайн"/>
          <p:cNvPicPr/>
          <p:nvPr/>
        </p:nvPicPr>
        <p:blipFill>
          <a:blip r:embed="rId4" cstate="print"/>
          <a:srcRect l="12180" t="17611" r="2967" b="4283"/>
          <a:stretch>
            <a:fillRect/>
          </a:stretch>
        </p:blipFill>
        <p:spPr bwMode="auto">
          <a:xfrm>
            <a:off x="1979712" y="332656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читель и ученики в классе | Премиум векторы"/>
          <p:cNvPicPr/>
          <p:nvPr/>
        </p:nvPicPr>
        <p:blipFill>
          <a:blip r:embed="rId5" cstate="print"/>
          <a:srcRect l="2725" t="11858" r="5150"/>
          <a:stretch>
            <a:fillRect/>
          </a:stretch>
        </p:blipFill>
        <p:spPr bwMode="auto">
          <a:xfrm>
            <a:off x="1979712" y="3068960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AutoShape 2" descr="Выбор профессии для подростков: такой сложный, но очень важный шаг | Газета  «Панорама Резекн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6" name="Picture 4" descr="http://panorama-rezekne.lv.91-194-77-112.web8.garmtech.net/files/styles/main_news_image__300x300_/public/img/node/8252/vybor-professii-dlya-podrostkov-takoy-slozhnyy-no-ochen-vazhnyy-shag1234235240.jpg?itok=8Ozom4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8083" y="1268760"/>
            <a:ext cx="3015917" cy="2160240"/>
          </a:xfrm>
          <a:prstGeom prst="rect">
            <a:avLst/>
          </a:prstGeom>
          <a:noFill/>
        </p:spPr>
      </p:pic>
      <p:pic>
        <p:nvPicPr>
          <p:cNvPr id="54278" name="Picture 6" descr="Я горжусь своей страной Россия вперед ! | Пикаб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673" y="3645024"/>
            <a:ext cx="2944327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Часть 3.1 статьи 16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При реализации основных общеобразовательных программ и образовательных программ среднего профессионального образования с применением электронного обучения, дистанционных образовательных технологий,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предусматривающих обработку персональных данных обучающихся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организация, осуществляющая образовательную деятельность,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должна использовать государственные информационные системы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создаваемые, модернизируемые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эксплуатируемые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реализации указанных программ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71" t="27128" b="24467"/>
          <a:stretch>
            <a:fillRect/>
          </a:stretch>
        </p:blipFill>
        <p:spPr>
          <a:xfrm>
            <a:off x="323528" y="-99392"/>
            <a:ext cx="8100392" cy="6552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Изменили требования к результатам освоения ООП СОО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132856"/>
          <a:ext cx="8280920" cy="1514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3217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было похоже на стандарты прежних ФГОС второго поколения ООО (5-9 классы)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похоже на стандарты ФГОС третьего поколения ООО (5-9 классы)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Личностные результаты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052736"/>
          <a:ext cx="8712968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ФГОС ООО 2021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СОО 2022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Гражданское воспитание.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Патриотическое воспитание.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Духовно-нравственное воспитание.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Эстетическое воспитание.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Физическое воспитание, формирование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культуры здоровья и эмоционального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благополучия.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Трудовое воспитание.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Экологическое воспитание,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Ценность научного познания.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Личностные результаты, обеспечивающие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адаптацию обучающегося к изменяющимся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условиям социальной и природной среды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Гражданское воспитание.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Патриотическое воспитание.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Духовно-нравственное воспитание.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Эстетическое воспитание.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Физическое воспитание.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20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20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Трудовое воспитание.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Экологическое воспитание.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Ценность научного познания.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764704"/>
          <a:ext cx="8892480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6240"/>
                <a:gridCol w="4446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 СОО 2012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 СОО 2022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готовность и способность обучающихся к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саморазвитию и личностному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самоопределению,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сформированность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их мотивации к обучению 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целенаправленной познавательной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деятельности, системы значимых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социальных 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межличностных отношений,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ценностно-смысловых установок,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отражающих личностные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гражданские позиции в деятельности,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антикоррупционное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мировоззрение,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правосознание, экологическую культуру,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ставить цели и строить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жизненные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планы, способность к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осознанию российской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гражданской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идентичности в поликультурном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социуме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осознание обучающимися российской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гражданской идентичности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готовность к саморазвитию,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самостоятельности 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самоопределению;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мотивации к обучению 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личностному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развитию;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целенаправленное развитие внутренней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позиции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личности на основе духовно-нравственных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ценностей народов Российской Федерации,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исторических и национально-культурных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традиций,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системы значимых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ценностно-смысловых установок,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антикоррупционного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мировоззрения,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правосознания, экологической культуры,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способности ставить цели и строить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жизненные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планы.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3995936" y="1628800"/>
            <a:ext cx="648072" cy="3744416"/>
          </a:xfrm>
          <a:prstGeom prst="straightConnector1">
            <a:avLst/>
          </a:prstGeom>
          <a:ln>
            <a:headEnd w="lg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1412776"/>
            <a:ext cx="8784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 действия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базовые логические, базовые исследовательские, работа с информацией.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действия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общение, совместная деятельность.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Регулятивные действия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самоорганизация, самоконтроль, эмоциональный интеллект, принятие себя и других людей.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УУД «Самоорганизация»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самостоятельно осуществлять познавательную деятельность, выявлять проблемы, ставить и формулировать собственные задачи в образовательной деятельности и жизненных ситуациях;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самостоятельно составлять план решения проблемы с учетом имеющихся ресурсов, собственных возможностей и предпочтений;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давать оценку новым ситуациям;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расширять рамки учебного предмета на основе личных предпочтений;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делать осознанный выбор, аргументировать его, брать ответственность за решение;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оценивать приобретенный опыт;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и проявлению широкой эрудиции в разных областях знаний, постоянно повышать свой образовательный и культурный уровень;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УУД «Эмоциональный интеллект»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6712"/>
            <a:ext cx="88569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самосознания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включающего способность понимать свое эмоциональное состояние, видеть направления развития собственной эмоциональной сферы, быть уверенным в себе;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саморегулирования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включающего самоконтроль, умение принимать ответственность за свое поведение, способность адаптироваться к эмоциональным изменениям и проявлять гибкость, быть открытым новому;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внутренней мотивации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включающей стремление к достижению цели и успеху, оптимизм, инициативность, умение действовать, исходя из своих возможностей;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включающей способность понимать эмоциональное состояние других, учитывать его при осуществлении коммуникации, способность к сочувствию и сопереживанию;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социальных навыков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включающих способность выстраивать отношения с другими людьми, заботиться, проявлять интерес и разрешать конфликты;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579120"/>
          <a:ext cx="889248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5292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СОО 2012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ФГОС СОО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 9.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Предметные результаты освоения интегрированных учебных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предметов ориентированы на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целостных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представлений о мире и общей культуры обучающихся путем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освоения систематических научных знаний и способов действий на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метапредметной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основе.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 9.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формулируются в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деятельностной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форме с усилением акцента на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применение знаний и конкретных умений;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формулируются на основе документов стратегического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планирования с учетом результатов проводимых на федеральном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уровне процедур оценки качества образования (всероссийских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проверочных работ, национальных исследований качества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образования, международных сравнительных исследований);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определяют минимум содержания среднего общего образования,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изучение которого гарантирует государство, построенного в логике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изучения каждого учебного предмета.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008" y="1484784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знаний о признаках текста, его структуре, видах информации в тексте; совершенствование умений понимать, анализировать и комментировать основную и дополнительную, явную и скрытую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подтекстовую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информацию текстов, воспринимаемых зрительно и (или) на слух; выявлять логико-смысловые отношения между предложениями в тексте; создавать тексты разных функционально-смысловых типов; тексты научного, публицистического, официально-делового стилей разных жанров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сочинения - не менее 150 слов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совершенствование умений использовать разные виды чтения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приемы информационно-смысловой переработки прочитанных и прослушанных текстов, включая гипертекст, графику,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инфографику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другое (объем текста для чтения - 450-500 слов;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прослушанного или прочитанного текста для пересказа от 250 до 300 слов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совершенствование умений создавать вторичные тексты (тезисы, аннотация, отзыв, рецензия и другое);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ФГОС до 2022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коления ФГОС для шк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429625" cy="561975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932040" y="1052736"/>
            <a:ext cx="3211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патриотизма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5877272"/>
            <a:ext cx="570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подход в обучении =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Усвоение материала через деятельность!!!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213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Усвоение знаний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060848"/>
            <a:ext cx="183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УУД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556792"/>
            <a:ext cx="258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Применение знаний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практике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Иностранный язык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008" y="1484784"/>
            <a:ext cx="89289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говорение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… создавать устные связные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монологические высказывания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(описание/характеристика, повествование/сообщение) с изложением своего мнения и краткой аргументацией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объемом 14-15 фраз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отобранного тематического содержания речи;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передавать основное содержание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прочитанного/прослушанного текста с выражением своего отношения; устно представлять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объеме 14-15 фраз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выполненной проектной работы;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воспринимать на слух и понимать звучащие до 2,5 минут аутентичные тексты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…;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смысловое чтение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читать про себя и понимать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несложные аутентичные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тексты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разного вида, жанра и стиля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объемом 600-800 слов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…;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письменная речь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писать электронное сообщение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личного характера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объемом до 140 слов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соблюдая принятый речевой этикет;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создавать письменные высказывания объемом до 180 слов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опорой на план, картинку, таблицу, графики, диаграммы, прочитанный/прослушанный текст; заполнять таблицу, кратко фиксируя содержание прочитанного/прослушанного текста или дополняя информацию в таблице;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представлять результаты выполненной проектной работы объемом до 180 слов;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Изменения в предметных областях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1" y="764710"/>
          <a:ext cx="8784977" cy="5776608"/>
        </p:xfrm>
        <a:graphic>
          <a:graphicData uri="http://schemas.openxmlformats.org/drawingml/2006/table">
            <a:tbl>
              <a:tblPr/>
              <a:tblGrid>
                <a:gridCol w="2160240"/>
                <a:gridCol w="3240360"/>
                <a:gridCol w="3384377"/>
              </a:tblGrid>
              <a:tr h="224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Предметная область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Сейчас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493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Общественно-научные предметы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(предыдущее название – «Общественные науки»)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включая учебные курсы «История России» и «Всеобщая история»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(базовый и углубленный уровень) 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 (базовый и углубленный уровень)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 (базовый уровень)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Экономика (базовый и углубленный уровень)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 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Право (базовый и углубленный уровень)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Россия в мире (базовый уровень)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Естественно-научные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(предыдущее название – «Естественные науки»)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 (базовый и углубленный уровень)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 (базовый и углубленный уровень)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Астрономия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–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Естествознание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–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Предметные области и предметы по ФГОС СОО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412776"/>
          <a:ext cx="8784978" cy="1872202"/>
        </p:xfrm>
        <a:graphic>
          <a:graphicData uri="http://schemas.openxmlformats.org/drawingml/2006/table">
            <a:tbl>
              <a:tblPr/>
              <a:tblGrid>
                <a:gridCol w="2729546"/>
                <a:gridCol w="3027716"/>
                <a:gridCol w="3027716"/>
              </a:tblGrid>
              <a:tr h="224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Предметная область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Сейчас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0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 (базовый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 (базовый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безопасности жизнедеятельности (базовый уровень)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безопасности жизнедеятельности (базовый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Экология (базовый уровень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–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Предметные области и предметы по ФГОС СОО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24744"/>
          <a:ext cx="8640961" cy="48631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84797"/>
                <a:gridCol w="2978082"/>
                <a:gridCol w="2978082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Предметная область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Сейчас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Будет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/>
                </a:tc>
              </a:tr>
              <a:tr h="14160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Математика и информатика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включая алгебру и начала математического анализа, геометрию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(базовый и углубленный уровень) 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включая курсы «Алгебра и начала математического анализа», «Геометрия»,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«Вероятность и статистика»)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(базовый и углубленный уровень)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42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Информатика (базовый и углубленный уровень)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Информатика (базовый и углубленный уровень)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Общественно-научные предметы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(предыдущее название – «Общественные науки»)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 (базовый и углубленный уровень)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включая учебные курсы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«История России» и «Всеобщая история»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(базовый и углубленный уровень) 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172" marR="17172" marT="17172" marB="17172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548680"/>
          <a:ext cx="864096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9952"/>
                <a:gridCol w="45010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Сейчас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</a:t>
                      </a:r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Будет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Русский язык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Литература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Иностранный язык 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Математика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стория (или предмет «Россия в мире»)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изкультура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7. ОБЖ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Астрономия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Русский язык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Литература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Иностранный язык 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Математика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стория (или предмет «Россия в мире»)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изкультура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7. ОБЖ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Информатика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Физика</a:t>
                      </a:r>
                    </a:p>
                    <a:p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Химия</a:t>
                      </a:r>
                    </a:p>
                    <a:p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 Биология</a:t>
                      </a:r>
                    </a:p>
                    <a:p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 География</a:t>
                      </a:r>
                    </a:p>
                    <a:p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Обществознание</a:t>
                      </a:r>
                    </a:p>
                    <a:p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География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Перечень обязательных предметов для изучения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Учебные предметы для углублённого изучения в новой редакции ФГОС СОО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482453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иностранный язык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Обществознание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1412776"/>
            <a:ext cx="3779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Профили обучения: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Естественнонаучный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Гуманитарный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Социально-экономический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Технологический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4048" y="1700808"/>
            <a:ext cx="0" cy="49685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Общий объём учебных занятий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772816"/>
          <a:ext cx="8640959" cy="27973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2208"/>
                <a:gridCol w="2441504"/>
                <a:gridCol w="4327247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Границы аудиторной нагрузки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ФГОС СОО в предыдущей редакции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ФГОС СОО в новой редакции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</a:tr>
              <a:tr h="704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Минимум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2170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2170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</a:tr>
              <a:tr h="797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Максимум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2590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2516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07" marR="26807" marT="26807" marB="26807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СОО (10-11 класс): обновление содержания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640960" cy="3960440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Рассмотреть основные изменения в содержании ФГОС СОО;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Выяснить цель этих изменений</a:t>
            </a:r>
          </a:p>
          <a:p>
            <a:pPr marL="514350" lvl="0" indent="-51435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Начать подготовку по их реализации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введения обновлённых ФГОС СОО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Конкретизация предметных результатов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преемственности уровней начального общего, основного общего и среднего общего образования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963" y="304800"/>
            <a:ext cx="8478837" cy="6178550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sz="5100" dirty="0" smtClean="0"/>
          </a:p>
          <a:p>
            <a:pPr>
              <a:buFont typeface="Arial" charset="0"/>
              <a:buChar char="•"/>
              <a:defRPr/>
            </a:pPr>
            <a:endParaRPr lang="ru-RU" sz="5000" dirty="0" smtClean="0"/>
          </a:p>
          <a:p>
            <a:pPr algn="just">
              <a:buFont typeface="Arial" charset="0"/>
              <a:buChar char="•"/>
              <a:defRPr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Приказ  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России № 992  от 16.11.22г. «Об утверждении ФОП НОО»</a:t>
            </a:r>
          </a:p>
          <a:p>
            <a:pPr algn="just">
              <a:buFont typeface="Arial" charset="0"/>
              <a:buChar char="•"/>
              <a:defRPr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Приказ  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России № 993 от 16.11.22г. «Об утверждении ФОП ООО»</a:t>
            </a:r>
          </a:p>
          <a:p>
            <a:pPr algn="just">
              <a:buFont typeface="Arial" charset="0"/>
              <a:buChar char="•"/>
              <a:defRPr/>
            </a:pP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Приказ  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России № 1014  от 23.11.22г. «Об утверждении ФОП СОО»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Приказ   </a:t>
            </a:r>
            <a:r>
              <a:rPr lang="ru-RU" sz="50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 России №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1028 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25.11.22г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. «Об утверждении ФОП Д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Arial" charset="0"/>
              <a:buChar char="•"/>
              <a:defRPr/>
            </a:pPr>
            <a:endParaRPr lang="ru-RU" sz="5000" dirty="0" smtClean="0"/>
          </a:p>
          <a:p>
            <a:pPr algn="just">
              <a:buFont typeface="Arial" charset="0"/>
              <a:buChar char="•"/>
              <a:defRPr/>
            </a:pPr>
            <a:endParaRPr lang="ru-RU" dirty="0" smtClean="0"/>
          </a:p>
          <a:p>
            <a:pPr>
              <a:buFont typeface="Arial" charset="0"/>
              <a:buChar char="•"/>
              <a:defRPr/>
            </a:pPr>
            <a:endParaRPr lang="ru-RU" dirty="0" smtClean="0"/>
          </a:p>
          <a:p>
            <a:pPr>
              <a:buFont typeface="Arial" charset="0"/>
              <a:buChar char="•"/>
              <a:defRPr/>
            </a:pPr>
            <a:endParaRPr lang="ru-RU" dirty="0" smtClean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360363"/>
            <a:ext cx="8578850" cy="665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Последние (крайние)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РФ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№732 от 12.08.2022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75252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Утвердить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прилагаемые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ИЗМЕНЕНИЯ,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которые вносятся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 ФЕДЕРАЛЬНЫЙ ГОСУДАРСТВЕННЫЙ ОБРАЗОВАТЕЛЬНЫЙ СТАНДАРТ СРЕДНЕГО ОБЩЕГО ОБРАЗОВАНИЯ,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утвержденный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приказом Министерства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образования и науки Российской Федерации от 17 мая 2012 г. №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413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(зарегистрирован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Министерством юстиции Российской Федерации 7 июня 2012 г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., регистрационный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№ 24480),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 изменениями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внесенными приказами Министерства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образования 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науки Российской Федерации от 29 декабря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2014 г.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№ 1645 (зарегистрирован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Министерством юстиции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Российской Федерации 9 февраля 2015 г., регистрационный № 35953), от 31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№ 1578 (зарегистрирован Министерством юстиции Российской Федерации 9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февраля 2016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г., регистрационный № 41020) и от 29 июня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2017 г.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№ 613 (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зарегистрирован Министерством юстиции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Российской Федерации 26 июля 2017 г., регистрационный № 47532) 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приказами Министерства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просвещения Российской Федерации от 24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сентября 2020 г.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519 (зарегистрирован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Министерством юстиции Российской Федерации 23 декабря 2020 г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., регистрационный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№ 61749) и от 11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декабря 2020 г.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№ 712 (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зарегистрирован Министерством юстиции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Российской Федерации 25 декабря 2020 г., регистрационный № 61828).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5805264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Вступает в силу приказ с 1 сентября 2023г.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3" descr="C:\Users\admin\Desktop\8.12\IMG_5394.PNG"/>
          <p:cNvPicPr>
            <a:picLocks noChangeAspect="1" noChangeArrowheads="1"/>
          </p:cNvPicPr>
          <p:nvPr/>
        </p:nvPicPr>
        <p:blipFill>
          <a:blip r:embed="rId2" cstate="print"/>
          <a:srcRect t="5656" b="9898"/>
          <a:stretch>
            <a:fillRect/>
          </a:stretch>
        </p:blipFill>
        <p:spPr bwMode="auto">
          <a:xfrm>
            <a:off x="-207963" y="0"/>
            <a:ext cx="4883151" cy="84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49238" y="0"/>
            <a:ext cx="1984375" cy="776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0" y="3429000"/>
            <a:ext cx="1746250" cy="782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3" name="Picture 8" descr="C:\Users\admin\AppData\Local\Temp\Rar$DIa0.011\IMG_5816.PNG"/>
          <p:cNvPicPr>
            <a:picLocks noChangeAspect="1" noChangeArrowheads="1"/>
          </p:cNvPicPr>
          <p:nvPr/>
        </p:nvPicPr>
        <p:blipFill>
          <a:blip r:embed="rId3" cstate="print"/>
          <a:srcRect t="10466" b="35493"/>
          <a:stretch>
            <a:fillRect/>
          </a:stretch>
        </p:blipFill>
        <p:spPr bwMode="auto">
          <a:xfrm>
            <a:off x="4140200" y="114300"/>
            <a:ext cx="50038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Users\admin\AppData\Local\Temp\Rar$DIa0.174\IMG_5817.PNG"/>
          <p:cNvPicPr>
            <a:picLocks noChangeAspect="1" noChangeArrowheads="1"/>
          </p:cNvPicPr>
          <p:nvPr/>
        </p:nvPicPr>
        <p:blipFill>
          <a:blip r:embed="rId4" cstate="print"/>
          <a:srcRect t="9943" b="33693"/>
          <a:stretch>
            <a:fillRect/>
          </a:stretch>
        </p:blipFill>
        <p:spPr bwMode="auto">
          <a:xfrm>
            <a:off x="4211638" y="2420938"/>
            <a:ext cx="500380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C:\Users\admin\AppData\Local\Temp\Rar$DIa0.167\IMG_5818.PNG"/>
          <p:cNvPicPr>
            <a:picLocks noChangeAspect="1" noChangeArrowheads="1"/>
          </p:cNvPicPr>
          <p:nvPr/>
        </p:nvPicPr>
        <p:blipFill>
          <a:blip r:embed="rId5" cstate="print"/>
          <a:srcRect t="9074" b="35185"/>
          <a:stretch>
            <a:fillRect/>
          </a:stretch>
        </p:blipFill>
        <p:spPr bwMode="auto">
          <a:xfrm>
            <a:off x="4211638" y="4600575"/>
            <a:ext cx="50038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ФОП или ФООП?</a:t>
            </a:r>
          </a:p>
        </p:txBody>
      </p:sp>
      <p:sp>
        <p:nvSpPr>
          <p:cNvPr id="18435" name="Текст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26768" cy="117380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Закон об образовании в РФ</a:t>
            </a:r>
          </a:p>
        </p:txBody>
      </p:sp>
      <p:sp>
        <p:nvSpPr>
          <p:cNvPr id="18436" name="Объект 8"/>
          <p:cNvSpPr>
            <a:spLocks noGrp="1"/>
          </p:cNvSpPr>
          <p:nvPr>
            <p:ph sz="half" idx="2"/>
          </p:nvPr>
        </p:nvSpPr>
        <p:spPr>
          <a:xfrm>
            <a:off x="467544" y="3140968"/>
            <a:ext cx="4040188" cy="26942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ФООП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Федеральные основные образовательные программы</a:t>
            </a:r>
          </a:p>
          <a:p>
            <a:pPr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73808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Объект 10"/>
          <p:cNvSpPr>
            <a:spLocks noGrp="1"/>
          </p:cNvSpPr>
          <p:nvPr>
            <p:ph sz="quarter" idx="4"/>
          </p:nvPr>
        </p:nvSpPr>
        <p:spPr>
          <a:xfrm>
            <a:off x="4716016" y="3068960"/>
            <a:ext cx="4041775" cy="2610520"/>
          </a:xfrm>
        </p:spPr>
        <p:txBody>
          <a:bodyPr/>
          <a:lstStyle/>
          <a:p>
            <a:pPr algn="ctr"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ФОП</a:t>
            </a:r>
          </a:p>
          <a:p>
            <a:pPr algn="ctr"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323528" y="4725144"/>
            <a:ext cx="8229600" cy="16561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Цель внедрения ФОП (ФООП)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единого образовательного пространства во всей стране </a:t>
            </a:r>
          </a:p>
        </p:txBody>
      </p:sp>
      <p:pic>
        <p:nvPicPr>
          <p:cNvPr id="12293" name="Picture 2" descr="C:\Users\admin\Desktop\8.12\IMG_5487.PNG"/>
          <p:cNvPicPr>
            <a:picLocks noChangeAspect="1" noChangeArrowheads="1"/>
          </p:cNvPicPr>
          <p:nvPr/>
        </p:nvPicPr>
        <p:blipFill>
          <a:blip r:embed="rId2" cstate="print"/>
          <a:srcRect l="5901" t="12555" r="5901" b="28815"/>
          <a:stretch>
            <a:fillRect/>
          </a:stretch>
        </p:blipFill>
        <p:spPr bwMode="auto">
          <a:xfrm>
            <a:off x="0" y="0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Учебно-методическая документация ФОП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53650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федеральные учебные планы;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план внеурочной деятельности;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календарный учебный график;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календарный план воспитательной работы;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федеральная рабочая программа воспитания;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 рабочие программы учебных предметов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формирования УУД;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коррекционной работы.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Предметы, обязательные для применения ФОП на базовом уровне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31249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«Русский язык»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«Литература»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«История»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«Обществознание»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5-9 класс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«География»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«Основы безопасности жизнедеятельности» (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 варианта изучения в 10-11 классах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pic>
        <p:nvPicPr>
          <p:cNvPr id="2050" name="Picture 2" descr="https://abrakadabra.fun/uploads/posts/2022-01/1641310882_3-abrakadabra-fun-p-vosklitsatelnii-znak-dlya-prezentatsii-bez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77072"/>
            <a:ext cx="1763688" cy="261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Календарно-тематическое планирование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1"/>
            <a:ext cx="8784976" cy="100811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Воспитательная деятельность учителя на уроках по предмету «__________» предполагает следующее: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общее для всех с учётом специфики предмета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492896"/>
          <a:ext cx="8424936" cy="3234309"/>
        </p:xfrm>
        <a:graphic>
          <a:graphicData uri="http://schemas.openxmlformats.org/drawingml/2006/table">
            <a:tbl>
              <a:tblPr/>
              <a:tblGrid>
                <a:gridCol w="1085132"/>
                <a:gridCol w="1880445"/>
                <a:gridCol w="2119715"/>
                <a:gridCol w="3339644"/>
              </a:tblGrid>
              <a:tr h="2448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урока</a:t>
                      </a: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</a:t>
                      </a: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0815" algn="l"/>
                          <a:tab pos="1882775" algn="l"/>
                        </a:tabLs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ЭОР</a:t>
                      </a: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0815" algn="l"/>
                          <a:tab pos="1882775" algn="l"/>
                        </a:tabLst>
                      </a:pPr>
                      <a:r>
                        <a:rPr lang="ru-RU" sz="2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соответствии с перечнем, допущенным к использованию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2775" algn="l"/>
                        </a:tabLs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Воспитательное содержание дидактического материала</a:t>
                      </a: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2775" algn="l"/>
                        </a:tabLst>
                      </a:pPr>
                      <a:r>
                        <a:rPr lang="ru-RU" sz="2400" i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соответствии с Программой воспитания УКК</a:t>
                      </a:r>
                      <a:endParaRPr lang="ru-RU" sz="2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основе Примерной рабочей программы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корректируем календарно-тематического планирование;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6-7 классы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продолжаем календарно-тематического планирование по предметам, изучаемым с 5-го класса;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составляем заново программы по предметам физика, алгебра, геометрия, вероятность и статистика по Примерным программам обновлённых ФГОС;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составляем заново программы по всем предметам, в том числе по обществознанию.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admin\Desktop\8.12\IMG_5394.PNG"/>
          <p:cNvPicPr/>
          <p:nvPr/>
        </p:nvPicPr>
        <p:blipFill>
          <a:blip r:embed="rId2" cstate="print"/>
          <a:srcRect l="10007" t="6889" r="43114" b="87486"/>
          <a:stretch>
            <a:fillRect/>
          </a:stretch>
        </p:blipFill>
        <p:spPr bwMode="auto">
          <a:xfrm>
            <a:off x="6372200" y="836712"/>
            <a:ext cx="2771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Документы для составления программ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9512" y="1207785"/>
            <a:ext cx="8784976" cy="49552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или федеральная рабочая программа.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Федеральный перечень учебников, допущенных к использованию (приказ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Минпросвещения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 от 21.09.2022 № 858)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Федеральный перечень электронных образовательных ресурсов, допущенных к использованию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Приказ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Минпросвещения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РФ от 2.08.2022 г. № 653).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Воспитательная программа Удмуртского кадетского корпуса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общее для всех с учётом специфики предмета +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с педсовета «Темы классных часов по месяцам»)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ПРОСЬБА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25 МАЯ 2023г.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СДАТЬ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КАЛЕНДАРНО-ТЕМАТИЧЕСКОЕ ПЛАНИРОВАНИЕ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УЧЕБНУЮ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Новость | Просьба указывать ФИО и телефон в заказе от интернет-магазина  Игрушка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12061"/>
            <a:ext cx="2411760" cy="3545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семинара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3672408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Рассмотрели основные изменения в содержании ФГОС СОО.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Выяснили цель этих изменений.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Начали подготовку по их реализации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 descr="C:\Users\admin\Desktop\8.12\IMG_5394.PNG"/>
          <p:cNvPicPr>
            <a:picLocks noChangeAspect="1" noChangeArrowheads="1"/>
          </p:cNvPicPr>
          <p:nvPr/>
        </p:nvPicPr>
        <p:blipFill>
          <a:blip r:embed="rId2" cstate="print"/>
          <a:srcRect t="5656" b="9898"/>
          <a:stretch>
            <a:fillRect/>
          </a:stretch>
        </p:blipFill>
        <p:spPr bwMode="auto">
          <a:xfrm>
            <a:off x="1763688" y="0"/>
            <a:ext cx="4883151" cy="84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051720" y="0"/>
            <a:ext cx="1984375" cy="776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07504" y="3068960"/>
            <a:ext cx="1746250" cy="782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Тема семинара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СОО (10-11 класс): обновление содержания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352928" cy="17526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Рассмотреть основные изменения в содержании ФГОС СОО;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Выяснить цель этих изменений</a:t>
            </a:r>
          </a:p>
          <a:p>
            <a:pPr marL="514350" lvl="0" indent="-514350" algn="just">
              <a:buFont typeface="Arial" pitchFamily="34" charset="0"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Начать подготовку по их 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Электронная информационно-образовательная среда (ЭИОС)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.siteapi.org/ako6ibhQzrMndhtL6lj7ATY5rAE=/0x0:1200x849/s.siteapi.org/942d403b0e0c4c6.ru/img/9uzeeopws80kswwgwkk0oco0ssoc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14031"/>
            <a:ext cx="8136904" cy="57568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62880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Общие требования к работе с ЭСО и продолжительность использования ЭСО на уроке (</a:t>
            </a:r>
            <a:r>
              <a:rPr lang="ru-RU" sz="3200" dirty="0" smtClean="0"/>
              <a:t>СП 2.4.3648-20)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Гимнастика для глаз.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Физкультминутка.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Продолжительность непрерывного использования экрана не более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для 5 - 9-х классов - 15 минут.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Общая продолжительность использования ЭСО на уроке не более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 5 - 9 класс - 30 минут,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- 10 - 11 классов - 35 минут.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различных ЭСО в соответствии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78068"/>
          <a:ext cx="8784975" cy="5435096"/>
        </p:xfrm>
        <a:graphic>
          <a:graphicData uri="http://schemas.openxmlformats.org/drawingml/2006/table">
            <a:tbl>
              <a:tblPr/>
              <a:tblGrid>
                <a:gridCol w="1584176"/>
                <a:gridCol w="1872208"/>
                <a:gridCol w="1224136"/>
                <a:gridCol w="1368152"/>
                <a:gridCol w="2736303"/>
              </a:tblGrid>
              <a:tr h="1042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Электронные средства обучения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уроке,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мин, не более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суммарно</a:t>
                      </a:r>
                      <a:b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день в школе,</a:t>
                      </a:r>
                      <a:b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мин,</a:t>
                      </a:r>
                      <a:b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суммарно в день дома (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включая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досуговую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деятельность),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Интерактивная доска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5-9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Интерактивная панель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5-6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5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Персональный компьютер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5-9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Ноутбук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5-9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10-11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Планшет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5-9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10-11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3447" marR="93447" marT="47037" marB="47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Добавили требования к использованию электронной среды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052736"/>
          <a:ext cx="856895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5328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Материально-технические условия использования электронной ИОС должны соответствовать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СанПиН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Материально-технические условия использования электронной ИОС должны соответствовать </a:t>
                      </a:r>
                      <a:r>
                        <a:rPr lang="ru-RU" sz="2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СанПиН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электронной информационно-образовательной среды должно обеспечивать безопасность хранения информации, цифровых образовательных ресурсов.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1785</Words>
  <Application>Microsoft Office PowerPoint</Application>
  <PresentationFormat>Экран (4:3)</PresentationFormat>
  <Paragraphs>347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Изменения ФГОС до 2022 года</vt:lpstr>
      <vt:lpstr>Приказ Министерства Просвещения РФ №732 от 12.08.2022</vt:lpstr>
      <vt:lpstr>Слайд 4</vt:lpstr>
      <vt:lpstr>Тема семинара  ФГОС СОО (10-11 класс): обновление содержания </vt:lpstr>
      <vt:lpstr>Электронная информационно-образовательная среда (ЭИОС) </vt:lpstr>
      <vt:lpstr>Общие требования к работе с ЭСО и продолжительность использования ЭСО на уроке (СП 2.4.3648-20)</vt:lpstr>
      <vt:lpstr>Использование различных ЭСО в соответствии СанПин</vt:lpstr>
      <vt:lpstr>1. Добавили требования к использованию электронной среды</vt:lpstr>
      <vt:lpstr>Федеральный закон «Об образовании в РФ»</vt:lpstr>
      <vt:lpstr>Слайд 11</vt:lpstr>
      <vt:lpstr>2. Изменили требования к результатам освоения ООП СОО</vt:lpstr>
      <vt:lpstr>Личностные результаты </vt:lpstr>
      <vt:lpstr>Личностные результаты</vt:lpstr>
      <vt:lpstr>Метапредметные результаты</vt:lpstr>
      <vt:lpstr>УУД «Самоорганизация»</vt:lpstr>
      <vt:lpstr>УУД «Эмоциональный интеллект»</vt:lpstr>
      <vt:lpstr>Предметные результаты</vt:lpstr>
      <vt:lpstr>Предметные результаты  Русский язык</vt:lpstr>
      <vt:lpstr>Предметные результаты  Иностранный язык</vt:lpstr>
      <vt:lpstr>Изменения в предметных областях</vt:lpstr>
      <vt:lpstr>Предметные области и предметы по ФГОС СОО</vt:lpstr>
      <vt:lpstr>Предметные области и предметы по ФГОС СОО</vt:lpstr>
      <vt:lpstr>Слайд 24</vt:lpstr>
      <vt:lpstr>Учебные предметы для углублённого изучения в новой редакции ФГОС СОО</vt:lpstr>
      <vt:lpstr>Общий объём учебных занятий</vt:lpstr>
      <vt:lpstr>ФГОС СОО (10-11 класс): обновление содержания</vt:lpstr>
      <vt:lpstr>Цель введения обновлённых ФГОС СОО</vt:lpstr>
      <vt:lpstr>Слайд 29</vt:lpstr>
      <vt:lpstr>Слайд 30</vt:lpstr>
      <vt:lpstr>ФОП или ФООП?</vt:lpstr>
      <vt:lpstr>Слайд 32</vt:lpstr>
      <vt:lpstr>Учебно-методическая документация ФОП</vt:lpstr>
      <vt:lpstr>Предметы, обязательные для применения ФОП на базовом уровне</vt:lpstr>
      <vt:lpstr>Календарно-тематическое планирование</vt:lpstr>
      <vt:lpstr>На основе Примерной рабочей программы</vt:lpstr>
      <vt:lpstr>Документы для составления программ</vt:lpstr>
      <vt:lpstr>Слайд 38</vt:lpstr>
      <vt:lpstr>Задачи семинара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СОО: обновление содержания</dc:title>
  <dc:creator>влада</dc:creator>
  <cp:lastModifiedBy>влада</cp:lastModifiedBy>
  <cp:revision>161</cp:revision>
  <dcterms:created xsi:type="dcterms:W3CDTF">2023-01-04T15:47:37Z</dcterms:created>
  <dcterms:modified xsi:type="dcterms:W3CDTF">2023-03-29T19:43:09Z</dcterms:modified>
</cp:coreProperties>
</file>