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317" r:id="rId3"/>
    <p:sldId id="316" r:id="rId4"/>
    <p:sldId id="260" r:id="rId5"/>
    <p:sldId id="315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318" r:id="rId27"/>
    <p:sldId id="319" r:id="rId28"/>
    <p:sldId id="32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11" r:id="rId37"/>
    <p:sldId id="294" r:id="rId38"/>
    <p:sldId id="295" r:id="rId39"/>
    <p:sldId id="296" r:id="rId40"/>
    <p:sldId id="297" r:id="rId41"/>
    <p:sldId id="300" r:id="rId42"/>
    <p:sldId id="302" r:id="rId43"/>
    <p:sldId id="303" r:id="rId44"/>
    <p:sldId id="304" r:id="rId45"/>
  </p:sldIdLst>
  <p:sldSz cx="12192000" cy="6858000"/>
  <p:notesSz cx="9872663" cy="6797675"/>
  <p:embeddedFontLst>
    <p:embeddedFont>
      <p:font typeface="UKJODO+Arial" charset="0"/>
      <p:regular r:id="rId47"/>
    </p:embeddedFont>
    <p:embeddedFont>
      <p:font typeface="RPGDLD+Arial Bold" charset="0"/>
      <p:regular r:id="rId48"/>
    </p:embeddedFont>
    <p:embeddedFont>
      <p:font typeface="RNRGMM+Calibri Bold Italic" charset="0"/>
      <p:regular r:id="rId49"/>
    </p:embeddedFont>
    <p:embeddedFont>
      <p:font typeface="DMMIAI+Arial" charset="0"/>
      <p:regular r:id="rId50"/>
    </p:embeddedFont>
    <p:embeddedFont>
      <p:font typeface="TNDGQI+Calibri Bold Italic" charset="0"/>
      <p:regular r:id="rId51"/>
    </p:embeddedFont>
    <p:embeddedFont>
      <p:font typeface="FROCGK+Calibri Italic" charset="0"/>
      <p:regular r:id="rId52"/>
    </p:embeddedFont>
    <p:embeddedFont>
      <p:font typeface="UNISPD+Calibri Bold" charset="0"/>
      <p:regular r:id="rId53"/>
    </p:embeddedFont>
    <p:embeddedFont>
      <p:font typeface="OFKFGU+Calibri" charset="0"/>
      <p:regular r:id="rId54"/>
    </p:embeddedFont>
    <p:embeddedFont>
      <p:font typeface="HNKRAA+Arial Bold" charset="0"/>
      <p:regular r:id="rId55"/>
    </p:embeddedFont>
    <p:embeddedFont>
      <p:font typeface="NFIWIC+Arial Italic" charset="0"/>
      <p:regular r:id="rId56"/>
    </p:embeddedFont>
    <p:embeddedFont>
      <p:font typeface="WONVPJ+Arial Italic" charset="0"/>
      <p:regular r:id="rId57"/>
    </p:embeddedFont>
    <p:embeddedFont>
      <p:font typeface="TBHMEF+Calibri" charset="0"/>
      <p:regular r:id="rId58"/>
    </p:embeddedFont>
    <p:embeddedFont>
      <p:font typeface="VDIGSG+Microsoft Sans Serif" charset="0"/>
      <p:regular r:id="rId59"/>
    </p:embeddedFont>
    <p:embeddedFont>
      <p:font typeface="TKPUHK+Calibri Bold" charset="0"/>
      <p:regular r:id="rId60"/>
    </p:embeddedFont>
    <p:embeddedFont>
      <p:font typeface="CNDBMP+Calibri Italic" charset="0"/>
      <p:regular r:id="rId61"/>
    </p:embeddedFon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GTPOVI+Times New Roman" charset="0"/>
      <p:regular r:id="rId66"/>
    </p:embeddedFont>
    <p:embeddedFont>
      <p:font typeface="ICBEGR+Wingdings" charset="2"/>
      <p:regular r:id="rId67"/>
    </p:embeddedFont>
    <p:embeddedFont>
      <p:font typeface="SDSFKL+Arial" charset="0"/>
      <p:regular r:id="rId68"/>
    </p:embeddedFont>
    <p:embeddedFont>
      <p:font typeface="LJWOAV+Arial Bold" charset="0"/>
      <p:regular r:id="rId69"/>
    </p:embeddedFont>
    <p:embeddedFont>
      <p:font typeface="QDCKON+Arial Bold" charset="0"/>
      <p:regular r:id="rId70"/>
    </p:embeddedFont>
    <p:embeddedFont>
      <p:font typeface="SKIORG+Times New Roman Italic" charset="0"/>
      <p:regular r:id="rId7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1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font" Target="fonts/font24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38" y="0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3F60DC3B-57BA-4A39-9E52-271806D9930E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38" y="6456218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2F1C9EB5-50B2-4A60-8CF9-A6FC77AE35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42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76AAF-CCD7-4561-91E3-F721894C787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0DBCBA01-7FCA-4449-BFB7-02856D3B9A0F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5C7D60F5-30C5-4D7D-AB1C-C4A3415B45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68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1B7B39-FBFB-4117-947C-28418ECDA4D0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153888"/>
          </a:xfrm>
        </p:spPr>
        <p:txBody>
          <a:bodyPr wrap="square" t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88888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887C7D1-847E-48D3-B3F7-22C59DF65E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garan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ie_dokumenti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23392" y="1772816"/>
            <a:ext cx="1097879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Федеральные </a:t>
            </a:r>
            <a:r>
              <a:rPr lang="ru-RU" sz="4000" b="1" dirty="0">
                <a:solidFill>
                  <a:srgbClr val="FF0000"/>
                </a:solidFill>
              </a:rPr>
              <a:t>образовательные программы общего образования: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специфика </a:t>
            </a:r>
            <a:r>
              <a:rPr lang="ru-RU" sz="4000" b="1" dirty="0">
                <a:solidFill>
                  <a:srgbClr val="FF0000"/>
                </a:solidFill>
              </a:rPr>
              <a:t>перехода в 2023 -2024 учебном году</a:t>
            </a:r>
            <a:endParaRPr sz="4000" b="1" spc="-87" dirty="0">
              <a:solidFill>
                <a:srgbClr val="FF0000"/>
              </a:solidFill>
              <a:latin typeface="UNISPD+Calibri Bold"/>
              <a:cs typeface="UNISPD+Calibr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3964" y="121893"/>
            <a:ext cx="356883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</a:t>
            </a:r>
            <a:r>
              <a:rPr sz="2800" b="1" spc="-21" dirty="0">
                <a:solidFill>
                  <a:srgbClr val="003399"/>
                </a:solidFill>
                <a:latin typeface="UNISPD+Calibri Bold"/>
                <a:cs typeface="UNISPD+Calibri Bold"/>
              </a:rPr>
              <a:t>НОО,</a:t>
            </a:r>
            <a:r>
              <a:rPr sz="2800" b="1" spc="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ООО</a:t>
            </a:r>
            <a:r>
              <a:rPr sz="28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и 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9401" y="1067675"/>
            <a:ext cx="207040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c</a:t>
            </a:r>
            <a:r>
              <a:rPr sz="20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одержательный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21757" y="1384667"/>
            <a:ext cx="9333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60715" y="1490458"/>
            <a:ext cx="217839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организационный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3586" y="1719058"/>
            <a:ext cx="191203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целевой</a:t>
            </a:r>
            <a:r>
              <a:rPr sz="20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15123" y="1808684"/>
            <a:ext cx="3077212" cy="200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0685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раздел</a:t>
            </a:r>
          </a:p>
          <a:p>
            <a:pPr marL="0" marR="0">
              <a:lnSpc>
                <a:spcPts val="1889"/>
              </a:lnSpc>
              <a:spcBef>
                <a:spcPts val="53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учебный</a:t>
            </a:r>
            <a:r>
              <a:rPr sz="1550" spc="-33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план</a:t>
            </a:r>
            <a:r>
              <a:rPr sz="1550" dirty="0">
                <a:solidFill>
                  <a:srgbClr val="FF0000"/>
                </a:solidFill>
                <a:latin typeface="TBHMEF+Calibri"/>
                <a:cs typeface="TBHMEF+Calibri"/>
              </a:rPr>
              <a:t>;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план</a:t>
            </a:r>
            <a:r>
              <a:rPr sz="1550" spc="-35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внеурочной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деятельности;</a:t>
            </a:r>
          </a:p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календарный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учебный</a:t>
            </a:r>
            <a:r>
              <a:rPr sz="1550" spc="336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график;</a:t>
            </a:r>
          </a:p>
          <a:p>
            <a:pPr marL="0" marR="0">
              <a:lnSpc>
                <a:spcPts val="1851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федеральный календарный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план</a:t>
            </a:r>
            <a:r>
              <a:rPr sz="1550" spc="-12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воспитательной</a:t>
            </a:r>
            <a:r>
              <a:rPr sz="1550" spc="-31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работы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87596" y="1894305"/>
            <a:ext cx="2327301" cy="514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2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федеральные</a:t>
            </a:r>
            <a:r>
              <a:rPr sz="1550" spc="-52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рабочие</a:t>
            </a:r>
          </a:p>
          <a:p>
            <a:pPr marL="286511" marR="0">
              <a:lnSpc>
                <a:spcPts val="1861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программы</a:t>
            </a:r>
            <a:r>
              <a:rPr sz="1550" spc="-11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учебных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0152" y="2252735"/>
            <a:ext cx="3084708" cy="1453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пояснительная</a:t>
            </a:r>
            <a:r>
              <a:rPr sz="155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записка;</a:t>
            </a:r>
          </a:p>
          <a:p>
            <a:pPr marL="0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планируемые</a:t>
            </a:r>
            <a:r>
              <a:rPr sz="1550" spc="-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spc="-13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результаты</a:t>
            </a:r>
          </a:p>
          <a:p>
            <a:pPr marL="28646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освоения</a:t>
            </a:r>
            <a:r>
              <a:rPr sz="1550" spc="-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обучающимися</a:t>
            </a:r>
            <a:r>
              <a:rPr sz="1550" spc="3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ФОП;</a:t>
            </a:r>
          </a:p>
          <a:p>
            <a:pPr marL="0" marR="0">
              <a:lnSpc>
                <a:spcPts val="185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система</a:t>
            </a:r>
            <a:r>
              <a:rPr sz="155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оценки</a:t>
            </a:r>
            <a:r>
              <a:rPr sz="1550" spc="3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достижения</a:t>
            </a:r>
          </a:p>
          <a:p>
            <a:pPr marL="286461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планируемых</a:t>
            </a:r>
            <a:r>
              <a:rPr sz="1550" spc="30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spc="-13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результатов</a:t>
            </a:r>
          </a:p>
          <a:p>
            <a:pPr marL="286461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освоения</a:t>
            </a:r>
            <a:r>
              <a:rPr sz="1550" spc="3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74108" y="2365765"/>
            <a:ext cx="1122900" cy="278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предметов</a:t>
            </a:r>
            <a:r>
              <a:rPr sz="1550" dirty="0">
                <a:solidFill>
                  <a:srgbClr val="FF0000"/>
                </a:solidFill>
                <a:latin typeface="TBHMEF+Calibri"/>
                <a:cs typeface="TBHMEF+Calibri"/>
              </a:rPr>
              <a:t>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87596" y="2600461"/>
            <a:ext cx="2681899" cy="1218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</a:t>
            </a:r>
            <a:r>
              <a:rPr sz="155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формирования</a:t>
            </a:r>
          </a:p>
          <a:p>
            <a:pPr marL="286511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универсальных</a:t>
            </a:r>
            <a:r>
              <a:rPr sz="155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</a:p>
          <a:p>
            <a:pPr marL="286511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действий</a:t>
            </a:r>
            <a:r>
              <a:rPr sz="155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000000"/>
                </a:solidFill>
                <a:latin typeface="OFKFGU+Calibri"/>
                <a:cs typeface="OFKFGU+Calibri"/>
              </a:rPr>
              <a:t>у обучающихся;</a:t>
            </a:r>
          </a:p>
          <a:p>
            <a:pPr marL="0" marR="0">
              <a:lnSpc>
                <a:spcPts val="1863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DMMIAI+Arial"/>
                <a:cs typeface="DMMIAI+Arial"/>
              </a:rPr>
              <a:t>•</a:t>
            </a:r>
            <a:r>
              <a:rPr sz="1550" spc="13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федеральная</a:t>
            </a:r>
            <a:r>
              <a:rPr sz="1550" spc="-44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рабочая</a:t>
            </a:r>
          </a:p>
          <a:p>
            <a:pPr marL="286511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sz="1550" dirty="0">
                <a:solidFill>
                  <a:srgbClr val="FF0000"/>
                </a:solidFill>
                <a:latin typeface="OFKFGU+Calibri"/>
                <a:cs typeface="OFKFGU+Calibri"/>
              </a:rPr>
              <a:t>программа воспитания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66467" y="5411207"/>
            <a:ext cx="6154274" cy="37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11" dirty="0">
                <a:solidFill>
                  <a:srgbClr val="2F356C"/>
                </a:solidFill>
                <a:latin typeface="UNISPD+Calibri Bold"/>
                <a:cs typeface="UNISPD+Calibri Bold"/>
              </a:rPr>
              <a:t>ЕДИНСТВО</a:t>
            </a:r>
            <a:r>
              <a:rPr sz="2150" b="1" spc="21" dirty="0">
                <a:solidFill>
                  <a:srgbClr val="2F356C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356C"/>
                </a:solidFill>
                <a:latin typeface="UNISPD+Calibri Bold"/>
                <a:cs typeface="UNISPD+Calibri Bold"/>
              </a:rPr>
              <a:t>СОДЕРЖАНИЯ</a:t>
            </a:r>
            <a:r>
              <a:rPr sz="2150" b="1" spc="28" dirty="0">
                <a:solidFill>
                  <a:srgbClr val="2F356C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356C"/>
                </a:solidFill>
                <a:latin typeface="UNISPD+Calibri Bold"/>
                <a:cs typeface="UNISPD+Calibri Bold"/>
              </a:rPr>
              <a:t>ОБЩЕГО</a:t>
            </a:r>
            <a:r>
              <a:rPr sz="2150" b="1" spc="38" dirty="0">
                <a:solidFill>
                  <a:srgbClr val="2F356C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356C"/>
                </a:solidFill>
                <a:latin typeface="UNISPD+Calibri Bold"/>
                <a:cs typeface="UNISPD+Calibri Bold"/>
              </a:rPr>
              <a:t>ОБРАЗОВАНИЯ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6123" y="5619906"/>
            <a:ext cx="126243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</a:t>
            </a:r>
            <a:r>
              <a:rPr sz="11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.6.1.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</a:t>
            </a:r>
            <a:r>
              <a:rPr sz="11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.12 273-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6123" y="5788129"/>
            <a:ext cx="11344111" cy="726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100" spc="16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осуществляющие</a:t>
            </a:r>
            <a:r>
              <a:rPr sz="1100" spc="15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100" spc="14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</a:t>
            </a:r>
            <a:r>
              <a:rPr sz="1100" spc="16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1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имеющим</a:t>
            </a:r>
            <a:r>
              <a:rPr sz="1100" spc="1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государственную</a:t>
            </a:r>
            <a:r>
              <a:rPr sz="1100" spc="1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аккредитацию</a:t>
            </a:r>
            <a:r>
              <a:rPr sz="1100" spc="1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</a:t>
            </a:r>
            <a:r>
              <a:rPr sz="1100" spc="1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</a:t>
            </a:r>
            <a:r>
              <a:rPr sz="1100" spc="15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начального</a:t>
            </a:r>
            <a:r>
              <a:rPr sz="1100" spc="1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  <a:r>
              <a:rPr sz="1100" spc="14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основного</a:t>
            </a:r>
            <a:r>
              <a:rPr sz="1100" spc="15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</a:t>
            </a:r>
            <a:r>
              <a:rPr sz="1100" spc="1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общего</a:t>
            </a:r>
            <a:r>
              <a:rPr sz="1100" spc="1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образования,</a:t>
            </a:r>
            <a:r>
              <a:rPr sz="1100" spc="1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разрабатывают</a:t>
            </a:r>
            <a:r>
              <a:rPr sz="1100" spc="10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образовательные</a:t>
            </a:r>
            <a:r>
              <a:rPr sz="1100" spc="1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100" spc="1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100" spc="1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соответствии</a:t>
            </a:r>
            <a:r>
              <a:rPr sz="1100" spc="1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100" spc="1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федеральными</a:t>
            </a:r>
            <a:r>
              <a:rPr sz="1100" spc="1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государственными</a:t>
            </a:r>
            <a:r>
              <a:rPr sz="1100" spc="1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образовательными</a:t>
            </a:r>
            <a:r>
              <a:rPr sz="1100" spc="1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стандартами</a:t>
            </a:r>
            <a:r>
              <a:rPr sz="1100" spc="1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100" spc="1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соответствующими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федеральными</a:t>
            </a:r>
            <a:r>
              <a:rPr sz="1100" spc="39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основными</a:t>
            </a:r>
            <a:r>
              <a:rPr sz="1100" spc="39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общеобразовательными</a:t>
            </a:r>
            <a:r>
              <a:rPr sz="1100" spc="3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программами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  <a:r>
              <a:rPr sz="1100" spc="386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Содержание</a:t>
            </a:r>
            <a:r>
              <a:rPr sz="1100" spc="37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100" spc="39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планируемые</a:t>
            </a:r>
            <a:r>
              <a:rPr sz="1100" spc="39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результаты</a:t>
            </a:r>
            <a:r>
              <a:rPr sz="1100" spc="38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</a:t>
            </a:r>
            <a:r>
              <a:rPr sz="1100" spc="3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образовательными</a:t>
            </a:r>
            <a:r>
              <a:rPr sz="1100" spc="38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организациями</a:t>
            </a:r>
            <a:r>
              <a:rPr sz="1100" spc="38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образовательных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1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должны быть</a:t>
            </a:r>
            <a:r>
              <a:rPr sz="11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 ниже соответствующих</a:t>
            </a:r>
            <a:r>
              <a:rPr sz="1100" b="1" spc="-5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содержания</a:t>
            </a:r>
            <a:r>
              <a:rPr sz="11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планируемых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результатов</a:t>
            </a:r>
            <a:r>
              <a:rPr sz="11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федеральных</a:t>
            </a:r>
            <a:r>
              <a:rPr sz="1100" b="1" spc="-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основных</a:t>
            </a:r>
            <a:r>
              <a:rPr sz="11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общеобразовательных</a:t>
            </a:r>
            <a:r>
              <a:rPr sz="11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программ</a:t>
            </a:r>
            <a:r>
              <a:rPr sz="11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8866" y="215499"/>
            <a:ext cx="291976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</a:t>
            </a:r>
            <a:r>
              <a:rPr sz="2400" b="1" spc="-20" dirty="0">
                <a:solidFill>
                  <a:srgbClr val="003399"/>
                </a:solidFill>
                <a:latin typeface="UNISPD+Calibri Bold"/>
                <a:cs typeface="UNISPD+Calibri Bold"/>
              </a:rPr>
              <a:t>НОО,</a:t>
            </a:r>
            <a:r>
              <a:rPr sz="2400" b="1" spc="3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ООО,</a:t>
            </a:r>
            <a:r>
              <a:rPr sz="2400" b="1" spc="3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815" y="1095239"/>
            <a:ext cx="6116404" cy="37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24" dirty="0">
                <a:solidFill>
                  <a:srgbClr val="548ED4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150" b="1" spc="69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13" dirty="0">
                <a:solidFill>
                  <a:srgbClr val="548ED4"/>
                </a:solidFill>
                <a:latin typeface="UNISPD+Calibri Bold"/>
                <a:cs typeface="UNISPD+Calibri Bold"/>
              </a:rPr>
              <a:t>КАЛЕНДАРНЫЙ</a:t>
            </a:r>
            <a:r>
              <a:rPr sz="2150" b="1" spc="-1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11" dirty="0">
                <a:solidFill>
                  <a:srgbClr val="548ED4"/>
                </a:solidFill>
                <a:latin typeface="UNISPD+Calibri Bold"/>
                <a:cs typeface="UNISPD+Calibri Bold"/>
              </a:rPr>
              <a:t>УЧЕБНЫЙ</a:t>
            </a:r>
            <a:r>
              <a:rPr sz="215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-63" dirty="0">
                <a:solidFill>
                  <a:srgbClr val="548ED4"/>
                </a:solidFill>
                <a:latin typeface="UNISPD+Calibri Bold"/>
                <a:cs typeface="UNISPD+Calibri Bold"/>
              </a:rPr>
              <a:t>ГРАФИК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08164" y="1083682"/>
            <a:ext cx="4608225" cy="37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13" dirty="0">
                <a:solidFill>
                  <a:srgbClr val="548ED4"/>
                </a:solidFill>
                <a:latin typeface="UNISPD+Calibri Bold"/>
                <a:cs typeface="UNISPD+Calibri Bold"/>
              </a:rPr>
              <a:t>КАЛЕНДАРНЫЙ</a:t>
            </a:r>
            <a:r>
              <a:rPr sz="215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11" dirty="0">
                <a:solidFill>
                  <a:srgbClr val="548ED4"/>
                </a:solidFill>
                <a:latin typeface="UNISPD+Calibri Bold"/>
                <a:cs typeface="UNISPD+Calibri Bold"/>
              </a:rPr>
              <a:t>УЧЕБНЫЙ</a:t>
            </a:r>
            <a:r>
              <a:rPr sz="2150" b="1" spc="-21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-63" dirty="0">
                <a:solidFill>
                  <a:srgbClr val="548ED4"/>
                </a:solidFill>
                <a:latin typeface="UNISPD+Calibri Bold"/>
                <a:cs typeface="UNISPD+Calibri Bold"/>
              </a:rPr>
              <a:t>ГРАФИК</a:t>
            </a:r>
            <a:r>
              <a:rPr sz="2150" b="1" spc="13" dirty="0">
                <a:solidFill>
                  <a:srgbClr val="548ED4"/>
                </a:solidFill>
                <a:latin typeface="UNISPD+Calibri Bold"/>
                <a:cs typeface="UNISPD+Calibri Bold"/>
              </a:rPr>
              <a:t> </a:t>
            </a:r>
            <a:r>
              <a:rPr sz="2150" b="1" spc="-83" dirty="0">
                <a:solidFill>
                  <a:srgbClr val="548ED4"/>
                </a:solidFill>
                <a:latin typeface="UNISPD+Calibri Bold"/>
                <a:cs typeface="UNISPD+Calibri Bold"/>
              </a:rPr>
              <a:t>ОУ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815" y="1544681"/>
            <a:ext cx="4890451" cy="59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Организация</a:t>
            </a:r>
            <a:r>
              <a:rPr sz="1800" b="1" spc="7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800" b="1" spc="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1800" b="1" spc="47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800" spc="4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OFKFGU+Calibri"/>
                <a:cs typeface="OFKFGU+Calibri"/>
              </a:rPr>
              <a:t>учебным</a:t>
            </a:r>
            <a:r>
              <a:rPr sz="1800" spc="1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четвертям/</a:t>
            </a:r>
            <a:r>
              <a:rPr sz="18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триместрам/</a:t>
            </a:r>
            <a:r>
              <a:rPr sz="18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trike="sngStrike" spc="-35" dirty="0">
                <a:solidFill>
                  <a:srgbClr val="C00000"/>
                </a:solidFill>
                <a:latin typeface="OFKFGU+Calibri"/>
                <a:cs typeface="OFKFGU+Calibri"/>
              </a:rPr>
              <a:t>полугодиям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5439" y="1723370"/>
            <a:ext cx="4349751" cy="168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Даты начала и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окончания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8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8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учебной</a:t>
            </a:r>
            <a:r>
              <a:rPr sz="18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недели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периодов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Сроки и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каникул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урока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7815" y="2368312"/>
            <a:ext cx="5857468" cy="86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Продолжительность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25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учебного</a:t>
            </a:r>
            <a:r>
              <a:rPr sz="1800" b="1" spc="7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44" dirty="0">
                <a:solidFill>
                  <a:srgbClr val="0070C0"/>
                </a:solidFill>
                <a:latin typeface="UNISPD+Calibri Bold"/>
                <a:cs typeface="UNISPD+Calibri Bold"/>
              </a:rPr>
              <a:t>года</a:t>
            </a:r>
            <a:r>
              <a:rPr sz="1800" b="1" spc="6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—</a:t>
            </a:r>
            <a:r>
              <a:rPr sz="1800" spc="26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34</a:t>
            </a:r>
            <a:r>
              <a:rPr sz="1800" spc="-1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9" dirty="0">
                <a:solidFill>
                  <a:srgbClr val="000000"/>
                </a:solidFill>
                <a:latin typeface="OFKFGU+Calibri"/>
                <a:cs typeface="OFKFGU+Calibri"/>
              </a:rPr>
              <a:t>недели,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8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классе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- 33</a:t>
            </a:r>
            <a:r>
              <a:rPr sz="1800" spc="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недели.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8" dirty="0">
                <a:solidFill>
                  <a:srgbClr val="000000"/>
                </a:solidFill>
                <a:latin typeface="OFKFGU+Calibri"/>
                <a:cs typeface="OFKFGU+Calibri"/>
              </a:rPr>
              <a:t>Учебный</a:t>
            </a:r>
            <a:r>
              <a:rPr sz="1800" spc="5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72" dirty="0">
                <a:solidFill>
                  <a:srgbClr val="000000"/>
                </a:solidFill>
                <a:latin typeface="OFKFGU+Calibri"/>
                <a:cs typeface="OFKFGU+Calibri"/>
              </a:rPr>
              <a:t>год</a:t>
            </a:r>
            <a:r>
              <a:rPr sz="18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начинается</a:t>
            </a:r>
            <a:r>
              <a:rPr sz="1800" spc="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  <a:r>
              <a:rPr sz="1800" b="1" spc="25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сентября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, </a:t>
            </a:r>
            <a:r>
              <a:rPr sz="1800" spc="-28" dirty="0">
                <a:solidFill>
                  <a:srgbClr val="000000"/>
                </a:solidFill>
                <a:latin typeface="OFKFGU+Calibri"/>
                <a:cs typeface="OFKFGU+Calibri"/>
              </a:rPr>
              <a:t>заканчивается</a:t>
            </a:r>
            <a:r>
              <a:rPr sz="18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20</a:t>
            </a:r>
            <a:r>
              <a:rPr sz="1800" b="1" spc="28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8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мая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95439" y="3370088"/>
            <a:ext cx="4912964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Продолжительность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перемен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между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уроками</a:t>
            </a:r>
          </a:p>
          <a:p>
            <a:pPr marL="26212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(расписание</a:t>
            </a:r>
            <a:r>
              <a:rPr sz="18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звонков)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Время начала и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окончания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занятий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7815" y="3465846"/>
            <a:ext cx="4127979" cy="86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Продолжительность</a:t>
            </a:r>
            <a:r>
              <a:rPr sz="18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учебных</a:t>
            </a:r>
            <a:r>
              <a:rPr sz="1800" b="1" spc="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четвертей: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1</a:t>
            </a:r>
            <a:r>
              <a:rPr sz="18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7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недель;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2</a:t>
            </a:r>
            <a:r>
              <a:rPr sz="18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800" spc="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OFKFGU+Calibri"/>
                <a:cs typeface="OFKFGU+Calibri"/>
              </a:rPr>
              <a:t>недель;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7815" y="4289060"/>
            <a:ext cx="5054640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3</a:t>
            </a:r>
            <a:r>
              <a:rPr sz="18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6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10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OFKFGU+Calibri"/>
                <a:cs typeface="OFKFGU+Calibri"/>
              </a:rPr>
              <a:t>недель</a:t>
            </a:r>
            <a:r>
              <a:rPr sz="1800" spc="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(для</a:t>
            </a:r>
            <a:r>
              <a:rPr sz="1800" spc="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6" dirty="0">
                <a:solidFill>
                  <a:srgbClr val="000000"/>
                </a:solidFill>
                <a:latin typeface="TBHMEF+Calibri"/>
                <a:cs typeface="TBHMEF+Calibri"/>
              </a:rPr>
              <a:t>2-11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классов),</a:t>
            </a:r>
          </a:p>
          <a:p>
            <a:pPr marL="123169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OFKFGU+Calibri"/>
                <a:cs typeface="OFKFGU+Calibri"/>
              </a:rPr>
              <a:t>недель</a:t>
            </a:r>
            <a:r>
              <a:rPr sz="1800" spc="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(для</a:t>
            </a:r>
            <a:r>
              <a:rPr sz="18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3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классов);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4</a:t>
            </a:r>
            <a:r>
              <a:rPr sz="18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четверть</a:t>
            </a:r>
            <a:r>
              <a:rPr sz="1800" spc="7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800" spc="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800" spc="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недель.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7815" y="5386696"/>
            <a:ext cx="307910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Продолжительность</a:t>
            </a:r>
            <a:r>
              <a:rPr sz="18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spc="-47" dirty="0">
                <a:solidFill>
                  <a:srgbClr val="0070C0"/>
                </a:solidFill>
                <a:latin typeface="UNISPD+Calibri Bold"/>
                <a:cs typeface="UNISPD+Calibri Bold"/>
              </a:rPr>
              <a:t>каникул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7815" y="5661016"/>
            <a:ext cx="6785813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8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6" dirty="0">
                <a:solidFill>
                  <a:srgbClr val="000000"/>
                </a:solidFill>
                <a:latin typeface="OFKFGU+Calibri"/>
                <a:cs typeface="OFKFGU+Calibri"/>
              </a:rPr>
              <a:t>окончании</a:t>
            </a:r>
            <a:r>
              <a:rPr sz="18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1, 2, 3</a:t>
            </a:r>
            <a:r>
              <a:rPr sz="1800" spc="19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четверти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800" spc="-34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800" spc="-2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календарных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OFKFGU+Calibri"/>
                <a:cs typeface="OFKFGU+Calibri"/>
              </a:rPr>
              <a:t>дней,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9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5" dirty="0">
                <a:solidFill>
                  <a:srgbClr val="000000"/>
                </a:solidFill>
                <a:latin typeface="OFKFGU+Calibri"/>
                <a:cs typeface="OFKFGU+Calibri"/>
              </a:rPr>
              <a:t>каникулы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46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800" spc="2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календарных</a:t>
            </a:r>
            <a:r>
              <a:rPr sz="18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дней (для</a:t>
            </a:r>
            <a:r>
              <a:rPr sz="18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3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классов);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3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OFKFGU+Calibri"/>
                <a:cs typeface="OFKFGU+Calibri"/>
              </a:rPr>
              <a:t>окончании</a:t>
            </a:r>
            <a:r>
              <a:rPr sz="1800" spc="8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26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800" spc="9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46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8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OFKFGU+Calibri"/>
                <a:cs typeface="OFKFGU+Calibri"/>
              </a:rPr>
              <a:t>(летние</a:t>
            </a:r>
            <a:r>
              <a:rPr sz="18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OFKFGU+Calibri"/>
                <a:cs typeface="OFKFGU+Calibri"/>
              </a:rPr>
              <a:t>каникулы)</a:t>
            </a:r>
            <a:r>
              <a:rPr sz="18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  <a:r>
              <a:rPr sz="1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  <a:r>
              <a:rPr sz="18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менее</a:t>
            </a:r>
            <a:r>
              <a:rPr sz="18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800" spc="2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OFKFGU+Calibri"/>
                <a:cs typeface="OFKFGU+Calibri"/>
              </a:rPr>
              <a:t>недель.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00123" y="404649"/>
            <a:ext cx="8170090" cy="65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Календарь</a:t>
            </a:r>
            <a:r>
              <a:rPr sz="40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4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2023/2024 учебного </a:t>
            </a:r>
            <a:r>
              <a:rPr sz="4000" b="1" spc="-47" dirty="0">
                <a:solidFill>
                  <a:srgbClr val="003399"/>
                </a:solidFill>
                <a:latin typeface="UNISPD+Calibri Bold"/>
                <a:cs typeface="UNISPD+Calibri Bold"/>
              </a:rPr>
              <a:t>года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3304" y="1318079"/>
            <a:ext cx="82523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Сентябрь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8609" y="1318079"/>
            <a:ext cx="74137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Октябрь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2357" y="1318079"/>
            <a:ext cx="1134913" cy="388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Ноябрь</a:t>
            </a:r>
          </a:p>
          <a:p>
            <a:pPr marL="185674" marR="0">
              <a:lnSpc>
                <a:spcPts val="1236"/>
              </a:lnSpc>
              <a:spcBef>
                <a:spcPts val="341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10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11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6014" y="1318079"/>
            <a:ext cx="73689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Декабрь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5600" y="1511732"/>
            <a:ext cx="1202477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Учебная</a:t>
            </a:r>
            <a:r>
              <a:rPr sz="1100" i="1" spc="-36" dirty="0">
                <a:solidFill>
                  <a:srgbClr val="000000"/>
                </a:solidFill>
                <a:latin typeface="NFIWIC+Arial Italic"/>
                <a:cs typeface="NFIWIC+Arial Italic"/>
              </a:rPr>
              <a:t> </a:t>
            </a: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неделя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91333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1754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32302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52977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93946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14367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35042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55590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16980" y="1511732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80350" y="1511732"/>
            <a:ext cx="1269533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13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14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15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91333" y="1759255"/>
            <a:ext cx="230546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72384" y="1759255"/>
            <a:ext cx="949239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93946" y="1759255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14367" y="1759255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95418" y="1759255"/>
            <a:ext cx="949239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316980" y="1759255"/>
            <a:ext cx="230546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98031" y="1759255"/>
            <a:ext cx="949238" cy="101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919593" y="1759255"/>
            <a:ext cx="230546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200643" y="1759255"/>
            <a:ext cx="949239" cy="155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24712" y="1813125"/>
            <a:ext cx="992549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понедельник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вторник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среда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93946" y="2031692"/>
            <a:ext cx="230377" cy="1554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674997" y="2031692"/>
            <a:ext cx="1269491" cy="1554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31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15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22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29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316980" y="2031692"/>
            <a:ext cx="23037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96686" y="2303599"/>
            <a:ext cx="230377" cy="1282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24712" y="2628824"/>
            <a:ext cx="734565" cy="46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четверг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пятница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470658" y="2847667"/>
            <a:ext cx="23037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277610" y="2847667"/>
            <a:ext cx="94919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12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19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599299" y="2847667"/>
            <a:ext cx="230377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24712" y="3173168"/>
            <a:ext cx="72362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суббота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24712" y="3397831"/>
            <a:ext cx="97276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воскресенье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751709" y="3391735"/>
            <a:ext cx="949070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17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073398" y="3391735"/>
            <a:ext cx="23037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880350" y="3391735"/>
            <a:ext cx="126936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17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889504" y="3753177"/>
            <a:ext cx="67421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Январь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354322" y="3753177"/>
            <a:ext cx="1269745" cy="388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503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Февраль</a:t>
            </a:r>
          </a:p>
          <a:p>
            <a:pPr marL="0" marR="0">
              <a:lnSpc>
                <a:spcPts val="1233"/>
              </a:lnSpc>
              <a:spcBef>
                <a:spcPts val="345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21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22</a:t>
            </a:r>
            <a:r>
              <a:rPr sz="1100" i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23</a:t>
            </a:r>
            <a:r>
              <a:rPr sz="1100" i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57062" y="3753177"/>
            <a:ext cx="949070" cy="388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535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Март</a:t>
            </a:r>
          </a:p>
          <a:p>
            <a:pPr marL="0" marR="0">
              <a:lnSpc>
                <a:spcPts val="1233"/>
              </a:lnSpc>
              <a:spcBef>
                <a:spcPts val="345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25</a:t>
            </a:r>
            <a:r>
              <a:rPr sz="1100" i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26</a:t>
            </a:r>
            <a:r>
              <a:rPr sz="1100" i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27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698993" y="3753177"/>
            <a:ext cx="677221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Апрель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492107" y="3753177"/>
            <a:ext cx="433761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DCKON+Arial Bold"/>
                <a:cs typeface="QDCKON+Arial Bold"/>
              </a:rPr>
              <a:t>Май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87500" y="3947360"/>
            <a:ext cx="120230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Учебная</a:t>
            </a:r>
            <a:r>
              <a:rPr sz="1100" i="1" spc="-35" dirty="0">
                <a:solidFill>
                  <a:srgbClr val="000000"/>
                </a:solidFill>
                <a:latin typeface="NFIWIC+Arial Italic"/>
                <a:cs typeface="NFIWIC+Arial Italic"/>
              </a:rPr>
              <a:t> </a:t>
            </a: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неделя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751709" y="3947360"/>
            <a:ext cx="1269745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17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18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19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239000" y="3947360"/>
            <a:ext cx="257581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28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29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30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31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32</a:t>
            </a:r>
            <a:r>
              <a:rPr sz="1100" i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32</a:t>
            </a:r>
            <a:r>
              <a:rPr sz="1100" i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33</a:t>
            </a:r>
            <a:r>
              <a:rPr sz="1100" i="1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000000"/>
                </a:solidFill>
                <a:latin typeface="WONVPJ+Arial Italic"/>
                <a:cs typeface="WONVPJ+Arial Italic"/>
              </a:rPr>
              <a:t>34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470658" y="4194883"/>
            <a:ext cx="230546" cy="1826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4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6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7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791333" y="4194883"/>
            <a:ext cx="230377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072384" y="4194883"/>
            <a:ext cx="949070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93946" y="4194883"/>
            <a:ext cx="230546" cy="1282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674997" y="4194883"/>
            <a:ext cx="949070" cy="1282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19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85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20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86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21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28</a:t>
            </a:r>
          </a:p>
          <a:p>
            <a:pPr marL="0" marR="0">
              <a:lnSpc>
                <a:spcPts val="1233"/>
              </a:lnSpc>
              <a:spcBef>
                <a:spcPts val="85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22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6"/>
              </a:lnSpc>
              <a:spcBef>
                <a:spcPts val="85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23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996686" y="4194883"/>
            <a:ext cx="230546" cy="155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277610" y="4194883"/>
            <a:ext cx="94919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25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278624" y="4194883"/>
            <a:ext cx="230546" cy="1826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5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7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7599299" y="4194883"/>
            <a:ext cx="230377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9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880350" y="4194883"/>
            <a:ext cx="949070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201912" y="4194883"/>
            <a:ext cx="230377" cy="1010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6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7</a:t>
            </a:r>
          </a:p>
          <a:p>
            <a:pPr marL="0" marR="0">
              <a:lnSpc>
                <a:spcPts val="1233"/>
              </a:lnSpc>
              <a:spcBef>
                <a:spcPts val="91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8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9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506712" y="4194883"/>
            <a:ext cx="669035" cy="46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3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124712" y="4248223"/>
            <a:ext cx="992549" cy="73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понедельник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вторник</a:t>
            </a:r>
          </a:p>
          <a:p>
            <a:pPr marL="0" marR="0">
              <a:lnSpc>
                <a:spcPts val="1233"/>
              </a:lnSpc>
              <a:spcBef>
                <a:spcPts val="907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среда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277610" y="4466663"/>
            <a:ext cx="949366" cy="128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6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27</a:t>
            </a:r>
          </a:p>
          <a:p>
            <a:pPr marL="0" marR="0">
              <a:lnSpc>
                <a:spcPts val="1233"/>
              </a:lnSpc>
              <a:spcBef>
                <a:spcPts val="90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14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28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29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23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30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751709" y="4738951"/>
            <a:ext cx="1269745" cy="128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14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21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28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7559675" y="4738951"/>
            <a:ext cx="949238" cy="128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24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25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12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19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26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13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20</a:t>
            </a:r>
            <a:r>
              <a:rPr sz="11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27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14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21</a:t>
            </a:r>
            <a:r>
              <a:rPr sz="1100" b="1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28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8881237" y="4738951"/>
            <a:ext cx="230546" cy="128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4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5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506712" y="4738951"/>
            <a:ext cx="30835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15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073398" y="5010731"/>
            <a:ext cx="230546" cy="1010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3"/>
              </a:lnSpc>
              <a:spcBef>
                <a:spcPts val="90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3</a:t>
            </a:r>
          </a:p>
          <a:p>
            <a:pPr marL="0" marR="0">
              <a:lnSpc>
                <a:spcPts val="1236"/>
              </a:lnSpc>
              <a:spcBef>
                <a:spcPts val="95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4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9506712" y="5010731"/>
            <a:ext cx="30835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16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124712" y="5064452"/>
            <a:ext cx="734565" cy="46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четверг</a:t>
            </a:r>
          </a:p>
          <a:p>
            <a:pPr marL="0" marR="0">
              <a:lnSpc>
                <a:spcPts val="1233"/>
              </a:lnSpc>
              <a:spcBef>
                <a:spcPts val="957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пятница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676011" y="5282363"/>
            <a:ext cx="230546" cy="739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</a:t>
            </a:r>
          </a:p>
          <a:p>
            <a:pPr marL="0" marR="0">
              <a:lnSpc>
                <a:spcPts val="1233"/>
              </a:lnSpc>
              <a:spcBef>
                <a:spcPts val="95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2</a:t>
            </a:r>
          </a:p>
          <a:p>
            <a:pPr marL="0" marR="0">
              <a:lnSpc>
                <a:spcPts val="1236"/>
              </a:lnSpc>
              <a:spcBef>
                <a:spcPts val="9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9162288" y="5282363"/>
            <a:ext cx="652694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354322" y="5554850"/>
            <a:ext cx="949197" cy="200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10</a:t>
            </a:r>
            <a:r>
              <a:rPr sz="1100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17</a:t>
            </a:r>
            <a:r>
              <a:rPr sz="1100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9162288" y="5554850"/>
            <a:ext cx="652525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11</a:t>
            </a:r>
            <a:r>
              <a:rPr sz="1100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18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124712" y="5608495"/>
            <a:ext cx="72362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суббота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124712" y="5832551"/>
            <a:ext cx="974550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NFIWIC+Arial Italic"/>
                <a:cs typeface="NFIWIC+Arial Italic"/>
              </a:rPr>
              <a:t>воскресенье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4354322" y="5826456"/>
            <a:ext cx="949366" cy="201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11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18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25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957062" y="5826456"/>
            <a:ext cx="1269914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10</a:t>
            </a:r>
            <a:r>
              <a:rPr sz="1100" b="1" spc="10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17</a:t>
            </a:r>
            <a:r>
              <a:rPr sz="1100" b="1" spc="10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24</a:t>
            </a:r>
            <a:r>
              <a:rPr sz="1100" b="1" spc="10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31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9162288" y="5826456"/>
            <a:ext cx="1013628" cy="19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12</a:t>
            </a:r>
            <a:r>
              <a:rPr sz="1100" b="1" spc="1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19</a:t>
            </a:r>
            <a:r>
              <a:rPr sz="1100" b="1" spc="13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0000"/>
                </a:solidFill>
                <a:latin typeface="HNKRAA+Arial Bold"/>
                <a:cs typeface="HNKRAA+Arial Bold"/>
              </a:rPr>
              <a:t>26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2679446" y="6498206"/>
            <a:ext cx="142947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-</a:t>
            </a:r>
            <a:r>
              <a:rPr sz="11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каникулярные дни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6065774" y="6498206"/>
            <a:ext cx="137310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-</a:t>
            </a:r>
            <a:r>
              <a:rPr sz="11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праздничные</a:t>
            </a:r>
            <a:r>
              <a:rPr sz="1100" spc="-21" dirty="0">
                <a:solidFill>
                  <a:srgbClr val="000000"/>
                </a:solidFill>
                <a:latin typeface="UKJODO+Arial"/>
                <a:cs typeface="UKJODO+Arial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дни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8526526" y="6498206"/>
            <a:ext cx="181815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каникулы для</a:t>
            </a:r>
            <a:r>
              <a:rPr sz="1100" spc="-31" dirty="0">
                <a:solidFill>
                  <a:srgbClr val="000000"/>
                </a:solidFill>
                <a:latin typeface="UKJODO+Arial"/>
                <a:cs typeface="UKJODO+Arial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1</a:t>
            </a:r>
            <a:r>
              <a:rPr sz="1100" dirty="0">
                <a:solidFill>
                  <a:srgbClr val="000000"/>
                </a:solidFill>
                <a:latin typeface="SDSFKL+Arial"/>
                <a:cs typeface="SDSFKL+Arial"/>
              </a:rPr>
              <a:t>-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х</a:t>
            </a:r>
            <a:r>
              <a:rPr sz="1100" spc="-15" dirty="0">
                <a:solidFill>
                  <a:srgbClr val="000000"/>
                </a:solidFill>
                <a:latin typeface="UKJODO+Arial"/>
                <a:cs typeface="UKJODO+Arial"/>
              </a:rPr>
              <a:t> </a:t>
            </a:r>
            <a:r>
              <a:rPr sz="1100" dirty="0">
                <a:solidFill>
                  <a:srgbClr val="000000"/>
                </a:solidFill>
                <a:latin typeface="UKJODO+Arial"/>
                <a:cs typeface="UKJODO+Arial"/>
              </a:rPr>
              <a:t>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8023" y="121325"/>
            <a:ext cx="572069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Начальное</a:t>
            </a:r>
            <a:r>
              <a:rPr sz="32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74581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</a:t>
            </a:r>
            <a:r>
              <a:rPr sz="2400" b="1" spc="-17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–</a:t>
            </a:r>
            <a:r>
              <a:rPr sz="24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4</a:t>
            </a:r>
            <a:r>
              <a:rPr sz="24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0202" y="721086"/>
            <a:ext cx="1041119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НОО</a:t>
            </a:r>
            <a:r>
              <a:rPr sz="240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срок</a:t>
            </a:r>
            <a:r>
              <a:rPr sz="1800" b="1" spc="-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0792" y="1676066"/>
            <a:ext cx="3824022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Доработка</a:t>
            </a:r>
            <a:r>
              <a:rPr sz="1600" i="1" spc="33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spc="-12" dirty="0">
                <a:solidFill>
                  <a:srgbClr val="000000"/>
                </a:solidFill>
                <a:latin typeface="CNDBMP+Calibri Italic"/>
                <a:cs typeface="CNDBMP+Calibri Italic"/>
              </a:rPr>
              <a:t>школой</a:t>
            </a:r>
            <a:r>
              <a:rPr sz="1600" i="1" spc="27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имеющейся</a:t>
            </a:r>
            <a:r>
              <a:rPr sz="1600" i="1" spc="34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ООП</a:t>
            </a:r>
            <a:r>
              <a:rPr sz="1600" i="1" spc="13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НОО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с учетом</a:t>
            </a:r>
            <a:r>
              <a:rPr sz="1600" i="1" spc="3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небольших изменений</a:t>
            </a:r>
            <a:r>
              <a:rPr sz="1600" i="1" spc="15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в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федеральных</a:t>
            </a:r>
            <a:r>
              <a:rPr sz="1600" i="1" spc="-11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документах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79231" y="1661715"/>
            <a:ext cx="3105667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Принятие на </a:t>
            </a:r>
            <a:r>
              <a:rPr sz="1600" spc="-10" dirty="0">
                <a:solidFill>
                  <a:srgbClr val="000000"/>
                </a:solidFill>
                <a:latin typeface="OFKFGU+Calibri"/>
                <a:cs typeface="OFKFGU+Calibri"/>
              </a:rPr>
              <a:t>педсовете</a:t>
            </a:r>
            <a:r>
              <a:rPr sz="1600" spc="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директором</a:t>
            </a:r>
            <a:r>
              <a:rPr sz="16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ООП</a:t>
            </a:r>
            <a:r>
              <a:rPr sz="16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НОО (не</a:t>
            </a:r>
            <a:r>
              <a:rPr sz="16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позднее</a:t>
            </a:r>
            <a:r>
              <a:rPr sz="16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31.08.2023)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1804941"/>
            <a:ext cx="2268332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Обновленный </a:t>
            </a:r>
            <a:r>
              <a:rPr sz="1800" spc="-21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18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27071" y="3040571"/>
            <a:ext cx="8459698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800" b="1" spc="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</a:t>
            </a:r>
            <a:r>
              <a:rPr sz="2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на</a:t>
            </a:r>
            <a:r>
              <a:rPr sz="2800" b="1" spc="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уровень</a:t>
            </a:r>
            <a:r>
              <a:rPr sz="2800" b="1" spc="1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НОО с 2023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</a:t>
            </a:r>
            <a:r>
              <a:rPr sz="2800" b="1" spc="5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учебного </a:t>
            </a:r>
            <a:r>
              <a:rPr sz="2800" b="1" spc="-34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8023" y="3584465"/>
            <a:ext cx="880072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разработки</a:t>
            </a: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РП</a:t>
            </a:r>
            <a:r>
              <a:rPr sz="1800" b="1" spc="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</a:t>
            </a:r>
            <a:r>
              <a:rPr sz="1800" b="1" spc="-1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содержательном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разделе</a:t>
            </a:r>
            <a:r>
              <a:rPr sz="18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</a:t>
            </a:r>
            <a:r>
              <a:rPr sz="1800" b="1" spc="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НОО используются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6928" y="3956224"/>
            <a:ext cx="76938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8937" y="3956224"/>
            <a:ext cx="2475299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  <a:r>
              <a:rPr sz="16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49926" y="3956224"/>
            <a:ext cx="3435519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*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6928" y="4472576"/>
            <a:ext cx="120470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4 классы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08937" y="4475025"/>
            <a:ext cx="3206192" cy="956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рабочих программ</a:t>
            </a:r>
            <a:r>
              <a:rPr sz="12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(РП) на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 рабочих программ</a:t>
            </a:r>
            <a:r>
              <a:rPr sz="12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(ФРП)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200" spc="27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43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2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49926" y="4475025"/>
            <a:ext cx="3704706" cy="956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примерных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программ*</a:t>
            </a:r>
            <a:r>
              <a:rPr sz="12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(ПРП)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200" spc="28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  <a:p>
            <a:pPr marL="0" marR="0">
              <a:lnSpc>
                <a:spcPts val="1443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200" b="1" spc="-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08937" y="5389806"/>
            <a:ext cx="13599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49926" y="5389806"/>
            <a:ext cx="900410" cy="40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49926" y="5755515"/>
            <a:ext cx="1542082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6900" y="6446823"/>
            <a:ext cx="937507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* август 2023 </a:t>
            </a:r>
            <a:r>
              <a:rPr sz="1400" spc="-64" dirty="0">
                <a:solidFill>
                  <a:srgbClr val="000000"/>
                </a:solidFill>
                <a:latin typeface="OFKFGU+Calibri"/>
                <a:cs typeface="OFKFGU+Calibri"/>
              </a:rPr>
              <a:t>г.</a:t>
            </a:r>
            <a:r>
              <a:rPr sz="1400" spc="6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400" spc="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 по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базовом уровне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6719" y="1467"/>
            <a:ext cx="10579677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5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рабочих</a:t>
            </a:r>
            <a:r>
              <a:rPr sz="2400" b="1" spc="-17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программ учителем для начального общего 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885" y="509928"/>
            <a:ext cx="180079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Предметные</a:t>
            </a:r>
            <a:r>
              <a:rPr sz="14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области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8603" y="509928"/>
            <a:ext cx="303122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Учебные предметы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(учебные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модули)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3854" y="509928"/>
            <a:ext cx="111202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Примечание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485" y="825995"/>
            <a:ext cx="1321892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 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60397" y="825995"/>
            <a:ext cx="1228865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0130" y="827803"/>
            <a:ext cx="1739221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 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базовом уровне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1485" y="1040026"/>
            <a:ext cx="178541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0397" y="1040026"/>
            <a:ext cx="180235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4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485" y="1366162"/>
            <a:ext cx="1785419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Родной</a:t>
            </a:r>
            <a:r>
              <a:rPr sz="14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  <a:r>
              <a:rPr sz="14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60397" y="1366162"/>
            <a:ext cx="4473629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Родной</a:t>
            </a:r>
            <a:r>
              <a:rPr sz="14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 и (или) государственный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 республики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Российской</a:t>
            </a:r>
            <a:r>
              <a:rPr sz="14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Федерации,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4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  <a:r>
              <a:rPr sz="14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90130" y="1367970"/>
            <a:ext cx="3161256" cy="113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66" dirty="0">
                <a:solidFill>
                  <a:srgbClr val="000000"/>
                </a:solidFill>
                <a:latin typeface="OFKFGU+Calibri"/>
                <a:cs typeface="OFKFGU+Calibri"/>
              </a:rPr>
              <a:t>ОУ,</a:t>
            </a:r>
            <a:r>
              <a:rPr sz="1200" spc="9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которых языком</a:t>
            </a:r>
            <a:r>
              <a:rPr sz="12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является</a:t>
            </a:r>
            <a:r>
              <a:rPr sz="1200" spc="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язык,</a:t>
            </a:r>
            <a:r>
              <a:rPr sz="1200" spc="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родной литературы</a:t>
            </a:r>
            <a:r>
              <a:rPr sz="12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 РФ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</a:t>
            </a:r>
            <a:r>
              <a:rPr sz="1200" spc="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 наличии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200" b="1" spc="3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90130" y="2465504"/>
            <a:ext cx="25050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несовершеннолетних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1485" y="2735603"/>
            <a:ext cx="162533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4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60397" y="2735603"/>
            <a:ext cx="1583119" cy="57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713"/>
              </a:lnSpc>
              <a:spcBef>
                <a:spcPts val="77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26754" y="2737411"/>
            <a:ext cx="425499" cy="54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1026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865231" y="2803288"/>
            <a:ext cx="1239515" cy="62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73379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1485" y="3051960"/>
            <a:ext cx="1243580" cy="46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400" b="1" spc="-4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1485" y="3567961"/>
            <a:ext cx="1606080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  <a:r>
              <a:rPr sz="14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естествознание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60397" y="3567961"/>
            <a:ext cx="158628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90130" y="3569769"/>
            <a:ext cx="17386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 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базовом уровне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1485" y="3995062"/>
            <a:ext cx="182680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("окружающий</a:t>
            </a:r>
            <a:r>
              <a:rPr sz="1400" b="1" spc="-5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мир")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1485" y="4297322"/>
            <a:ext cx="6120029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Основы</a:t>
            </a:r>
            <a:r>
              <a:rPr sz="14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религиозных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 светской</a:t>
            </a:r>
            <a:r>
              <a:rPr sz="1400" b="1" spc="-5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этики</a:t>
            </a:r>
            <a:r>
              <a:rPr sz="1400" b="1" spc="4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православной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  <a:p>
            <a:pPr marL="200891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иудейской</a:t>
            </a:r>
            <a:r>
              <a:rPr sz="14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60397" y="4297322"/>
            <a:ext cx="371474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религиозных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культур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и светской этики: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90130" y="4299130"/>
            <a:ext cx="3270944" cy="113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 изучении предметной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религиозных 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культур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светской</a:t>
            </a:r>
            <a:r>
              <a:rPr sz="1200" spc="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этики"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выбор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одного</a:t>
            </a:r>
            <a:r>
              <a:rPr sz="12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учебных</a:t>
            </a:r>
            <a:r>
              <a:rPr sz="12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модулей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</a:t>
            </a:r>
            <a:r>
              <a:rPr sz="1200" spc="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 несовершеннолетних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865231" y="4423590"/>
            <a:ext cx="1241689" cy="620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8100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60397" y="4937783"/>
            <a:ext cx="5149584" cy="89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буддийской</a:t>
            </a:r>
            <a:r>
              <a:rPr sz="1400" spc="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исламской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культуры";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религиозных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культур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народов России";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модуль: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светской этики"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1485" y="5880504"/>
            <a:ext cx="91865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60397" y="5880504"/>
            <a:ext cx="2932044" cy="57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Изобразительное искусство, Музыка</a:t>
            </a:r>
          </a:p>
          <a:p>
            <a:pPr marL="0" marR="0">
              <a:lnSpc>
                <a:spcPts val="1713"/>
              </a:lnSpc>
              <a:spcBef>
                <a:spcPts val="777"/>
              </a:spcBef>
              <a:spcAft>
                <a:spcPts val="0"/>
              </a:spcAft>
            </a:pP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826754" y="5882312"/>
            <a:ext cx="425499" cy="85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1026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976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1485" y="6196887"/>
            <a:ext cx="104637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1485" y="6513269"/>
            <a:ext cx="178670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60397" y="6513269"/>
            <a:ext cx="173381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6150" y="416921"/>
            <a:ext cx="1086736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2400" b="1" spc="3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раздел</a:t>
            </a:r>
            <a:r>
              <a:rPr sz="2400" b="1" spc="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начального общего образования. Учебный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4514" y="1027162"/>
            <a:ext cx="76945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 период:</a:t>
            </a:r>
            <a:r>
              <a:rPr sz="2000" b="1" spc="-17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01.09</a:t>
            </a:r>
            <a:r>
              <a:rPr sz="2000" b="1" spc="-3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20.05,</a:t>
            </a:r>
            <a:r>
              <a:rPr sz="2000" b="1" spc="-4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34 </a:t>
            </a:r>
            <a:r>
              <a:rPr sz="20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недели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(33 </a:t>
            </a:r>
            <a:r>
              <a:rPr sz="20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недели</a:t>
            </a:r>
            <a:r>
              <a:rPr sz="20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– для</a:t>
            </a:r>
            <a:r>
              <a:rPr sz="20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1 класса)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16019" y="1535289"/>
            <a:ext cx="368595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000" b="1" spc="3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УЧЕБНЫЙ</a:t>
            </a:r>
            <a:r>
              <a:rPr sz="20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ПЛАН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32527" y="1809609"/>
            <a:ext cx="1652306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(5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вариантов</a:t>
            </a:r>
            <a:r>
              <a:rPr sz="20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064" y="2388439"/>
            <a:ext cx="9658155" cy="654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варианты</a:t>
            </a:r>
            <a:r>
              <a:rPr sz="20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1,</a:t>
            </a:r>
            <a:r>
              <a:rPr sz="2000" b="1" spc="-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2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20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обучение</a:t>
            </a:r>
            <a:r>
              <a:rPr sz="20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ведется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</a:p>
          <a:p>
            <a:pPr marL="342900" marR="0">
              <a:lnSpc>
                <a:spcPts val="2401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русском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языке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(5-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6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учебная 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неделя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064" y="3150983"/>
            <a:ext cx="10187556" cy="95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3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 образовательных</a:t>
            </a:r>
            <a:r>
              <a:rPr sz="20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обучение</a:t>
            </a:r>
            <a:r>
              <a:rPr sz="20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ведется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русском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или</a:t>
            </a:r>
            <a:r>
              <a:rPr sz="20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  <a:r>
              <a:rPr sz="20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,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 наряду с ним</a:t>
            </a:r>
            <a:r>
              <a:rPr sz="20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изучается 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один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из</a:t>
            </a:r>
            <a:r>
              <a:rPr sz="20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(5-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учебная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неделя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064" y="4218164"/>
            <a:ext cx="9613809" cy="95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4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 образовательных</a:t>
            </a:r>
            <a:r>
              <a:rPr sz="20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образование</a:t>
            </a:r>
            <a:r>
              <a:rPr sz="20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ведется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русском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языке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,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 наряду с ним изучается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один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из</a:t>
            </a:r>
            <a:r>
              <a:rPr sz="20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Российской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Федерации</a:t>
            </a:r>
            <a:r>
              <a:rPr sz="20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(6-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учебная 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неделя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064" y="5285218"/>
            <a:ext cx="10155998" cy="65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5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 образовательных</a:t>
            </a:r>
            <a:r>
              <a:rPr sz="20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обучение</a:t>
            </a:r>
            <a:r>
              <a:rPr sz="20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ведется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нерусском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</a:t>
            </a:r>
            <a:r>
              <a:rPr sz="2000" b="1" spc="-19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</a:t>
            </a:r>
            <a:r>
              <a:rPr sz="20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(6-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учебная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неделя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856" y="-32313"/>
            <a:ext cx="9140637" cy="77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3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Количество</a:t>
            </a: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часов</a:t>
            </a:r>
            <a:r>
              <a:rPr sz="2400" b="1" spc="-2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 учебном</a:t>
            </a: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плане </a:t>
            </a:r>
            <a:r>
              <a:rPr sz="2400" b="1" spc="-52" dirty="0">
                <a:solidFill>
                  <a:srgbClr val="003399"/>
                </a:solidFill>
                <a:latin typeface="UNISPD+Calibri Bold"/>
                <a:cs typeface="UNISPD+Calibri Bold"/>
              </a:rPr>
              <a:t>ОУ</a:t>
            </a:r>
            <a:r>
              <a:rPr sz="2400" b="1" spc="4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дается строго</a:t>
            </a:r>
            <a:r>
              <a:rPr sz="2400" b="1" spc="-18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 соответствии</a:t>
            </a:r>
          </a:p>
          <a:p>
            <a:pPr marL="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федеральными</a:t>
            </a:r>
            <a:r>
              <a:rPr sz="2400" b="1" spc="3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и примерными</a:t>
            </a:r>
            <a:r>
              <a:rPr sz="2400" b="1" spc="2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рабочими программами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399665" y="754403"/>
            <a:ext cx="1372244" cy="46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9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Классы /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OFKFGU+Calibri"/>
                <a:cs typeface="OFKFGU+Calibri"/>
              </a:rPr>
              <a:t>часы (в неделю)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5771" y="876323"/>
            <a:ext cx="5768695" cy="529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часов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(в год,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за уровень) в соответствии с ФРП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/ ПРП</a:t>
            </a:r>
          </a:p>
          <a:p>
            <a:pPr marL="6095" marR="0">
              <a:lnSpc>
                <a:spcPts val="1948"/>
              </a:lnSpc>
              <a:spcBef>
                <a:spcPts val="253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Уменьшать</a:t>
            </a:r>
            <a:r>
              <a:rPr sz="16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 часов, указанное</a:t>
            </a:r>
            <a:r>
              <a:rPr sz="16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ФРП</a:t>
            </a:r>
            <a:r>
              <a:rPr sz="1600" b="1" spc="2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 ПРП, нельзя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6546" y="906803"/>
            <a:ext cx="924226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3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63419" y="1272182"/>
            <a:ext cx="19732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91333" y="1272182"/>
            <a:ext cx="96769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II</a:t>
            </a:r>
            <a:r>
              <a:rPr sz="1400" spc="156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III</a:t>
            </a:r>
            <a:r>
              <a:rPr sz="1400" spc="1342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IV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6146" y="1527960"/>
            <a:ext cx="4494958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675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1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- 165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классах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 170 ч.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5 часов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5482" y="1634640"/>
            <a:ext cx="118224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40559" y="163464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89809" y="1634640"/>
            <a:ext cx="242927" cy="93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716"/>
              </a:lnSpc>
              <a:spcBef>
                <a:spcPts val="36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39440" y="1634640"/>
            <a:ext cx="242927" cy="93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716"/>
              </a:lnSpc>
              <a:spcBef>
                <a:spcPts val="36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88690" y="1634640"/>
            <a:ext cx="242927" cy="93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716"/>
              </a:lnSpc>
              <a:spcBef>
                <a:spcPts val="36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16146" y="1996717"/>
            <a:ext cx="8241970" cy="228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классе «Обучение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грамоте»</a:t>
            </a:r>
            <a:r>
              <a:rPr sz="1400" spc="3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(180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ч: 100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 предмета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«Русский язык» и 80 ч предмета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«Литературное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чтение»). После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периода обучения грамоте начинается раздельное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 «Русский язык»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«Литературное чтение». На курс «Литературное чтение» в 1 классе отводится не менее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10 учебных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недель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(40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часов),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-4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классах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136 ч.</a:t>
            </a:r>
            <a:r>
              <a:rPr sz="1400" spc="29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ч.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10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204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класс</a:t>
            </a:r>
            <a:r>
              <a:rPr sz="1400" spc="3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часов.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540 ч.: в 1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132 ч.,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во 2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136</a:t>
            </a:r>
            <a:r>
              <a:rPr sz="1400" spc="2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136 ч.,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классе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136 часов.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270 ч. : 1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66 ч, 2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 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68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68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4281" y="2316467"/>
            <a:ext cx="1806607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</a:t>
            </a:r>
            <a:r>
              <a:rPr sz="1400" b="1" spc="-4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чтение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40559" y="2316467"/>
            <a:ext cx="242927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2978" y="2981221"/>
            <a:ext cx="1625336" cy="72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4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25908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39035" y="2981221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88285" y="2981221"/>
            <a:ext cx="244296" cy="166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1523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1523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196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37916" y="2981221"/>
            <a:ext cx="244296" cy="166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1523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1523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196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88690" y="2981221"/>
            <a:ext cx="242772" cy="119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40559" y="3449470"/>
            <a:ext cx="245182" cy="119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38100" marR="0">
              <a:lnSpc>
                <a:spcPts val="1716"/>
              </a:lnSpc>
              <a:spcBef>
                <a:spcPts val="196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0793" y="3812436"/>
            <a:ext cx="1234175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</a:p>
          <a:p>
            <a:pPr marL="37825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99134" y="4386694"/>
            <a:ext cx="659545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88690" y="4385170"/>
            <a:ext cx="3636283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  <a:r>
              <a:rPr sz="1400" b="1" spc="765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34 ч.: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4 классе</a:t>
            </a:r>
            <a:r>
              <a:rPr sz="1400" spc="3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неделю.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9366" y="4746902"/>
            <a:ext cx="1518615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</a:p>
          <a:p>
            <a:pPr marL="30784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16146" y="4746902"/>
            <a:ext cx="5865804" cy="187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135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класс</a:t>
            </a:r>
            <a:r>
              <a:rPr sz="1400" spc="3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33 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 класс</a:t>
            </a:r>
            <a:r>
              <a:rPr sz="1400" spc="30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ч.,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ч.,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135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ч.: в 1 классе</a:t>
            </a:r>
            <a:r>
              <a:rPr sz="1400" spc="3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33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-4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классах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год.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135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ч.: в 1 классе</a:t>
            </a:r>
            <a:r>
              <a:rPr sz="1400" spc="3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33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ч., во 2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-4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классах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34 ч.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год.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  <a:p>
            <a:pPr marL="0" marR="0">
              <a:lnSpc>
                <a:spcPts val="1713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Всего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405 ч.: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</a:t>
            </a:r>
            <a:r>
              <a:rPr sz="1400" spc="30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99</a:t>
            </a:r>
            <a:r>
              <a:rPr sz="1400" spc="32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ч; 2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102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ч; 3</a:t>
            </a:r>
            <a:r>
              <a:rPr sz="1400" spc="3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102 ч; 4 класс 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- 102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3 ч. в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неделю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 классе.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40559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89809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39440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88690" y="4853582"/>
            <a:ext cx="242772" cy="166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13206" y="5321831"/>
            <a:ext cx="1046377" cy="723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0" marR="0">
              <a:lnSpc>
                <a:spcPts val="1713"/>
              </a:lnSpc>
              <a:spcBef>
                <a:spcPts val="1972"/>
              </a:spcBef>
              <a:spcAft>
                <a:spcPts val="0"/>
              </a:spcAft>
            </a:pP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31901" y="6258151"/>
            <a:ext cx="179098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2069" y="133106"/>
            <a:ext cx="11841311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200" b="1" spc="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</a:t>
            </a:r>
            <a:r>
              <a:rPr sz="2200" b="1" spc="1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</a:t>
            </a:r>
            <a:r>
              <a:rPr sz="2200" b="1" spc="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(ФУП)</a:t>
            </a:r>
            <a:r>
              <a:rPr sz="2200" b="1" spc="18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начального</a:t>
            </a:r>
            <a:r>
              <a:rPr sz="2200" b="1" spc="5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spc="-14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</a:t>
            </a:r>
            <a:r>
              <a:rPr sz="2200" b="1" spc="7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образования,</a:t>
            </a:r>
            <a:r>
              <a:rPr sz="2200" b="1" spc="7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i="1" dirty="0">
                <a:solidFill>
                  <a:srgbClr val="003399"/>
                </a:solidFill>
                <a:latin typeface="TNDGQI+Calibri Bold Italic"/>
                <a:cs typeface="TNDGQI+Calibri Bold Italic"/>
              </a:rPr>
              <a:t>5-</a:t>
            </a:r>
            <a:r>
              <a:rPr sz="22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дневная учебная</a:t>
            </a:r>
            <a:r>
              <a:rPr sz="2200" b="1" i="1" spc="33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2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7022" y="523885"/>
            <a:ext cx="1357168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Вариант</a:t>
            </a:r>
            <a:r>
              <a:rPr sz="2200" b="1" spc="3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36262" y="758370"/>
            <a:ext cx="251753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  <a:r>
              <a:rPr sz="1200" spc="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(количество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 в неделю)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005" y="867082"/>
            <a:ext cx="15324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Предметные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60853" y="867082"/>
            <a:ext cx="141275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07580" y="936902"/>
            <a:ext cx="48197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разработке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учебного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плана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обращаем</a:t>
            </a:r>
            <a:r>
              <a:rPr sz="1400" b="1" spc="-4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внимание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83531" y="1025324"/>
            <a:ext cx="1907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05323" y="1025324"/>
            <a:ext cx="2291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25210" y="1025324"/>
            <a:ext cx="2675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2706" y="1025324"/>
            <a:ext cx="2772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IV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68117" y="1243002"/>
            <a:ext cx="14541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Обязательная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15784" y="1249056"/>
            <a:ext cx="1995586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Обязательную часть: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64334" y="1468802"/>
            <a:ext cx="132935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6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51527" y="1468802"/>
            <a:ext cx="257126" cy="93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42671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1607" y="1468802"/>
            <a:ext cx="255131" cy="195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19811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31306" y="1468802"/>
            <a:ext cx="255131" cy="195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19811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83375" y="1468802"/>
            <a:ext cx="255131" cy="2926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15784" y="1500856"/>
            <a:ext cx="210023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C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02296" y="1493141"/>
            <a:ext cx="4284496" cy="142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300" b="1" spc="6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 по</a:t>
            </a:r>
            <a:r>
              <a:rPr sz="1300" b="1" spc="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каждому</a:t>
            </a:r>
            <a:r>
              <a:rPr sz="1300" b="1" spc="2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предмету</a:t>
            </a:r>
            <a:r>
              <a:rPr sz="1300" b="1" spc="2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</a:t>
            </a:r>
            <a:r>
              <a:rPr sz="1300" b="1" spc="1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может</a:t>
            </a:r>
            <a:r>
              <a:rPr sz="1300" b="1" spc="2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быть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меньше,</a:t>
            </a:r>
            <a:r>
              <a:rPr sz="1300" b="1" spc="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чем</a:t>
            </a:r>
            <a:r>
              <a:rPr sz="1300" b="1" spc="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предусмотрено</a:t>
            </a:r>
            <a:r>
              <a:rPr sz="1300" b="1" spc="6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ФРП</a:t>
            </a:r>
            <a:r>
              <a:rPr sz="1300" b="1" spc="2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или</a:t>
            </a:r>
            <a:r>
              <a:rPr sz="1300" b="1" spc="2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ПРП</a:t>
            </a:r>
            <a:r>
              <a:rPr sz="13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*</a:t>
            </a:r>
          </a:p>
          <a:p>
            <a:pPr marL="0" marR="0">
              <a:lnSpc>
                <a:spcPts val="155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300" b="1" spc="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  <a:r>
              <a:rPr sz="1300" b="1" spc="6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</a:t>
            </a:r>
            <a:r>
              <a:rPr sz="13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родной</a:t>
            </a:r>
            <a:r>
              <a:rPr sz="1300" b="1" spc="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литературы</a:t>
            </a:r>
            <a:r>
              <a:rPr sz="1300" b="1" spc="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  <a:r>
              <a:rPr sz="130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</a:t>
            </a:r>
            <a:r>
              <a:rPr sz="1300" b="1" spc="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РФ</a:t>
            </a:r>
            <a:r>
              <a:rPr sz="1300" b="1" spc="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осуществляется</a:t>
            </a:r>
            <a:r>
              <a:rPr sz="1300" b="1" spc="6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3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наличии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300" b="1" spc="5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300" b="1" spc="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по</a:t>
            </a:r>
            <a:r>
              <a:rPr sz="13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300" b="1" spc="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  <a:r>
              <a:rPr sz="1300" b="1" spc="6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(законных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представителей)</a:t>
            </a:r>
            <a:r>
              <a:rPr sz="1300" b="1" spc="7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несовершеннолетних</a:t>
            </a:r>
            <a:r>
              <a:rPr sz="1300" b="1" spc="6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обучающихся</a:t>
            </a:r>
            <a:r>
              <a:rPr sz="1300" b="1" spc="4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(см.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вариант</a:t>
            </a:r>
            <a:r>
              <a:rPr sz="1300" b="1" spc="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3 </a:t>
            </a:r>
            <a:r>
              <a:rPr sz="13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ФУП)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4696" y="1570662"/>
            <a:ext cx="2057180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2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литературное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чтение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64334" y="1792779"/>
            <a:ext cx="2040155" cy="93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Литературное чтение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 язык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15784" y="1897096"/>
            <a:ext cx="210023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4696" y="2147587"/>
            <a:ext cx="1377683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 язык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51527" y="2441114"/>
            <a:ext cx="257126" cy="982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948"/>
              </a:lnSpc>
              <a:spcBef>
                <a:spcPts val="8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42671" marR="0">
              <a:lnSpc>
                <a:spcPts val="1948"/>
              </a:lnSpc>
              <a:spcBef>
                <a:spcPts val="7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4696" y="2472235"/>
            <a:ext cx="19769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2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информатика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34696" y="2729156"/>
            <a:ext cx="1377471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естествознание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64334" y="2789475"/>
            <a:ext cx="1790682" cy="63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Окружающий</a:t>
            </a:r>
            <a:r>
              <a:rPr sz="16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мир</a:t>
            </a:r>
          </a:p>
          <a:p>
            <a:pPr marL="0" marR="0">
              <a:lnSpc>
                <a:spcPts val="1948"/>
              </a:lnSpc>
              <a:spcBef>
                <a:spcPts val="868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4696" y="3170481"/>
            <a:ext cx="5795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ОРКСЭ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64334" y="3461813"/>
            <a:ext cx="294232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  <a:r>
              <a:rPr sz="16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  <a:r>
              <a:rPr sz="1600" b="1" spc="15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91607" y="3461813"/>
            <a:ext cx="255131" cy="93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31306" y="3461813"/>
            <a:ext cx="255131" cy="93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418578" y="3464353"/>
            <a:ext cx="322371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Часть, формируемую</a:t>
            </a:r>
            <a:r>
              <a:rPr sz="16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участниками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4696" y="3655113"/>
            <a:ext cx="7955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Искусство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418578" y="3708193"/>
            <a:ext cx="4556491" cy="680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отношений, которая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позволяет</a:t>
            </a:r>
          </a:p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обеспечить</a:t>
            </a:r>
            <a:r>
              <a:rPr sz="1300" b="1" spc="3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реализацию</a:t>
            </a:r>
            <a:r>
              <a:rPr sz="1300" b="1" spc="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стандарта</a:t>
            </a:r>
            <a:r>
              <a:rPr sz="1300" b="1" spc="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 физической</a:t>
            </a:r>
            <a:r>
              <a:rPr sz="1300" b="1" spc="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культуре</a:t>
            </a:r>
            <a:r>
              <a:rPr sz="1300" b="1" spc="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1-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3</a:t>
            </a:r>
            <a:r>
              <a:rPr sz="1300" b="1" spc="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классах</a:t>
            </a:r>
            <a:r>
              <a:rPr sz="1300" b="1" spc="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полном</a:t>
            </a:r>
            <a:r>
              <a:rPr sz="1300" b="1" spc="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объеме</a:t>
            </a:r>
            <a:r>
              <a:rPr sz="1300" b="1" spc="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(3 часа</a:t>
            </a:r>
            <a:r>
              <a:rPr sz="13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</a:t>
            </a:r>
            <a:r>
              <a:rPr sz="13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неделю!)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164334" y="3786171"/>
            <a:ext cx="85667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51527" y="3786171"/>
            <a:ext cx="255131" cy="933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948"/>
              </a:lnSpc>
              <a:spcBef>
                <a:spcPts val="6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164334" y="4110148"/>
            <a:ext cx="11686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34696" y="4141269"/>
            <a:ext cx="8957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64334" y="4434125"/>
            <a:ext cx="201891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6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91607" y="4434125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131306" y="4434125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683375" y="4434125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4696" y="4465247"/>
            <a:ext cx="151135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1856" y="4744773"/>
            <a:ext cx="4761129" cy="43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3018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200" b="1" i="1" spc="19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обязательная часть</a:t>
            </a:r>
            <a:r>
              <a:rPr sz="1200" b="1" i="1" spc="1356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20</a:t>
            </a:r>
          </a:p>
          <a:p>
            <a:pPr marL="0" marR="0">
              <a:lnSpc>
                <a:spcPts val="1464"/>
              </a:lnSpc>
              <a:spcBef>
                <a:spcPts val="17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Часть, формируемая участниками</a:t>
            </a:r>
            <a:r>
              <a:rPr sz="12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отношений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65699" y="4744773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105398" y="4744773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657467" y="4744773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461504" y="4911488"/>
            <a:ext cx="4594419" cy="865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ФГОС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НОО и ФОП не позволяют реализовать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углублённое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изучение</a:t>
            </a:r>
            <a:r>
              <a:rPr sz="1800" b="1" spc="-2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800" b="1" spc="-3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дневной учебной</a:t>
            </a:r>
            <a:r>
              <a:rPr sz="1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неделе!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851527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91607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131306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683375" y="5020357"/>
            <a:ext cx="25513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61060" y="5336721"/>
            <a:ext cx="4271925" cy="23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spc="-13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учебная нагрузка</a:t>
            </a:r>
            <a:r>
              <a:rPr sz="1200" b="1" i="1" spc="1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при</a:t>
            </a:r>
            <a:r>
              <a:rPr sz="1200" b="1" i="1" spc="10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spc="12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5</a:t>
            </a: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-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дневной учебной</a:t>
            </a:r>
            <a:r>
              <a:rPr sz="1200" b="1" i="1" spc="19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неделе</a:t>
            </a:r>
            <a:r>
              <a:rPr sz="1200" b="1" i="1" spc="1360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65699" y="5344086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105398" y="5344086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657467" y="5344086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23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35000" y="5802150"/>
            <a:ext cx="45348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Учебная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нагрузка, предусмотренная Гигиеническими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нормативами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825619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65699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23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105398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23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657467" y="5893300"/>
            <a:ext cx="307520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23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30072" y="5985335"/>
            <a:ext cx="414582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Санитарно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эпидемиологическими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требованиями,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более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8359775" y="6316673"/>
            <a:ext cx="152552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278745" y="6305395"/>
            <a:ext cx="1508607" cy="439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036701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13716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35610" y="6533995"/>
            <a:ext cx="716383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*август 2023 </a:t>
            </a:r>
            <a:r>
              <a:rPr sz="1400" spc="-64" dirty="0">
                <a:solidFill>
                  <a:srgbClr val="C00000"/>
                </a:solidFill>
                <a:latin typeface="OFKFGU+Calibri"/>
                <a:cs typeface="OFKFGU+Calibri"/>
              </a:rPr>
              <a:t>г.</a:t>
            </a:r>
            <a:r>
              <a:rPr sz="1400" spc="66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C00000"/>
                </a:solidFill>
                <a:latin typeface="OFKFGU+Calibri"/>
                <a:cs typeface="OFKFGU+Calibri"/>
              </a:rPr>
              <a:t>РАО</a:t>
            </a:r>
            <a:r>
              <a:rPr sz="1400" spc="44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ФРП по</a:t>
            </a:r>
            <a:r>
              <a:rPr sz="1400" spc="-16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22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на</a:t>
            </a:r>
            <a:r>
              <a:rPr sz="1400" spc="-2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базовом уровне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8504555" y="6531841"/>
            <a:ext cx="12395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4904" y="308081"/>
            <a:ext cx="870699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Реализация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программы по физической </a:t>
            </a:r>
            <a:r>
              <a:rPr sz="2400" b="1" spc="-22" dirty="0">
                <a:solidFill>
                  <a:srgbClr val="003399"/>
                </a:solidFill>
                <a:latin typeface="UNISPD+Calibri Bold"/>
                <a:cs typeface="UNISPD+Calibri Bold"/>
              </a:rPr>
              <a:t>культуре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на уровне НОО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871" y="967122"/>
            <a:ext cx="11223476" cy="1414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Основные разделы,</a:t>
            </a:r>
            <a:r>
              <a:rPr sz="1800" b="1" spc="-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обязательные</a:t>
            </a:r>
            <a:r>
              <a:rPr sz="1800" b="1" spc="-1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изучения</a:t>
            </a:r>
            <a:r>
              <a:rPr sz="1800" b="1" spc="-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каждом классе:</a:t>
            </a:r>
          </a:p>
          <a:p>
            <a:pPr marL="26212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«Знания о физической</a:t>
            </a:r>
            <a:r>
              <a:rPr sz="1800" spc="36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spc="-13" dirty="0">
                <a:solidFill>
                  <a:srgbClr val="172144"/>
                </a:solidFill>
                <a:latin typeface="OFKFGU+Calibri"/>
                <a:cs typeface="OFKFGU+Calibri"/>
              </a:rPr>
              <a:t>культуре»,</a:t>
            </a:r>
          </a:p>
          <a:p>
            <a:pPr marL="26212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«Способы</a:t>
            </a:r>
            <a:r>
              <a:rPr sz="1800" spc="26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самостоятельной</a:t>
            </a:r>
            <a:r>
              <a:rPr sz="1800" spc="24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деятельности»,</a:t>
            </a:r>
          </a:p>
          <a:p>
            <a:pPr marL="26212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«Физическое</a:t>
            </a:r>
            <a:r>
              <a:rPr sz="1800" spc="28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совершенствование»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 «Физическое совершенствование»</a:t>
            </a:r>
            <a:r>
              <a:rPr sz="18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реализуется</a:t>
            </a:r>
            <a:r>
              <a:rPr sz="1800" spc="27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spc="-16" dirty="0">
                <a:solidFill>
                  <a:srgbClr val="172144"/>
                </a:solidFill>
                <a:latin typeface="OFKFGU+Calibri"/>
                <a:cs typeface="OFKFGU+Calibri"/>
              </a:rPr>
              <a:t>исходя</a:t>
            </a:r>
            <a:r>
              <a:rPr sz="1800" dirty="0">
                <a:solidFill>
                  <a:srgbClr val="172144"/>
                </a:solidFill>
                <a:latin typeface="OFKFGU+Calibri"/>
                <a:cs typeface="OFKFGU+Calibri"/>
              </a:rPr>
              <a:t> из</a:t>
            </a:r>
            <a:r>
              <a:rPr sz="1800" spc="28" dirty="0">
                <a:solidFill>
                  <a:srgbClr val="172144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наличия материально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технической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базы </a:t>
            </a:r>
            <a:r>
              <a:rPr sz="1800" spc="-27" dirty="0">
                <a:solidFill>
                  <a:srgbClr val="C00000"/>
                </a:solidFill>
                <a:latin typeface="OFKFGU+Calibri"/>
                <a:cs typeface="OFKFGU+Calibri"/>
              </a:rPr>
              <a:t>ОУ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871" y="2613296"/>
            <a:ext cx="3861338" cy="68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1800" spc="117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8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часов</a:t>
            </a:r>
            <a:r>
              <a:rPr sz="1800" dirty="0">
                <a:solidFill>
                  <a:srgbClr val="0070C0"/>
                </a:solidFill>
                <a:latin typeface="TBHMEF+Calibri"/>
                <a:cs typeface="TBHMEF+Calibri"/>
              </a:rPr>
              <a:t>:</a:t>
            </a:r>
          </a:p>
          <a:p>
            <a:pPr marL="2095804" marR="0">
              <a:lnSpc>
                <a:spcPts val="2197"/>
              </a:lnSpc>
              <a:spcBef>
                <a:spcPts val="71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  <a:r>
              <a:rPr sz="1800" spc="42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</a:t>
            </a:r>
            <a:r>
              <a:rPr sz="1800" spc="4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—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99</a:t>
            </a:r>
            <a:r>
              <a:rPr sz="1800" spc="42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ч;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33518" y="3346721"/>
            <a:ext cx="330194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по 3 часа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неделю</a:t>
            </a:r>
            <a:r>
              <a:rPr sz="1800" spc="-1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1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3</a:t>
            </a:r>
            <a:r>
              <a:rPr sz="1800" spc="1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классах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0676" y="3395488"/>
            <a:ext cx="1829236" cy="72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  <a:r>
              <a:rPr sz="1800" spc="42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 — 102 ч;</a:t>
            </a:r>
          </a:p>
          <a:p>
            <a:pPr marL="0" marR="0">
              <a:lnSpc>
                <a:spcPts val="2197"/>
              </a:lnSpc>
              <a:spcBef>
                <a:spcPts val="104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  <a:r>
              <a:rPr sz="1800" spc="421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</a:t>
            </a:r>
            <a:r>
              <a:rPr sz="1800" spc="4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— 102 ч;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35931" y="4632342"/>
            <a:ext cx="6786575" cy="86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 часа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неделю — в</a:t>
            </a:r>
            <a:r>
              <a:rPr sz="1800" spc="12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рамках учебного</a:t>
            </a:r>
            <a:r>
              <a:rPr sz="1800" spc="26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плана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+1 час</a:t>
            </a:r>
            <a:r>
              <a:rPr sz="1800" spc="2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 неделю — двигательная</a:t>
            </a:r>
            <a:r>
              <a:rPr sz="1800" spc="-1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активность</a:t>
            </a:r>
            <a:r>
              <a:rPr sz="1800" spc="1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(за</a:t>
            </a:r>
            <a:r>
              <a:rPr sz="1800" spc="3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рамками </a:t>
            </a:r>
            <a:r>
              <a:rPr sz="1800" spc="-22" dirty="0">
                <a:solidFill>
                  <a:srgbClr val="C00000"/>
                </a:solidFill>
                <a:latin typeface="OFKFGU+Calibri"/>
                <a:cs typeface="OFKFGU+Calibri"/>
              </a:rPr>
              <a:t>ФГОС</a:t>
            </a:r>
            <a:r>
              <a:rPr sz="1800" spc="2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НОО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за</a:t>
            </a:r>
            <a:r>
              <a:rPr sz="1800" spc="1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счет</a:t>
            </a:r>
            <a:r>
              <a:rPr sz="1800" spc="2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часов</a:t>
            </a:r>
            <a:r>
              <a:rPr sz="1800" spc="2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внеурочной</a:t>
            </a:r>
            <a:r>
              <a:rPr sz="1800" spc="24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деятельности,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2939" y="4784360"/>
            <a:ext cx="176179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  <a:r>
              <a:rPr sz="1800" spc="423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класс —</a:t>
            </a:r>
            <a:r>
              <a:rPr sz="1800" spc="8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68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ч.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35931" y="5455581"/>
            <a:ext cx="6667756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C00000"/>
                </a:solidFill>
                <a:latin typeface="RNRGMM+Calibri Bold Italic"/>
                <a:cs typeface="RNRGMM+Calibri Bold Italic"/>
              </a:rPr>
              <a:t>например:</a:t>
            </a:r>
            <a:r>
              <a:rPr sz="1800" b="1" i="1" spc="23" dirty="0">
                <a:solidFill>
                  <a:srgbClr val="C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NDBMP+Calibri Italic"/>
                <a:cs typeface="CNDBMP+Calibri Italic"/>
              </a:rPr>
              <a:t>ритмика, танцы, аэробика,</a:t>
            </a:r>
            <a:r>
              <a:rPr sz="1800" i="1" spc="20" dirty="0">
                <a:solidFill>
                  <a:srgbClr val="C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NDBMP+Calibri Italic"/>
                <a:cs typeface="CNDBMP+Calibri Italic"/>
              </a:rPr>
              <a:t>подвижные игры народов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-10" dirty="0">
                <a:solidFill>
                  <a:srgbClr val="C00000"/>
                </a:solidFill>
                <a:latin typeface="CNDBMP+Calibri Italic"/>
                <a:cs typeface="CNDBMP+Calibri Italic"/>
              </a:rPr>
              <a:t>России</a:t>
            </a:r>
            <a:r>
              <a:rPr sz="1800" i="1" spc="32" dirty="0">
                <a:solidFill>
                  <a:srgbClr val="C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NDBMP+Calibri Italic"/>
                <a:cs typeface="CNDBMP+Calibri Italic"/>
              </a:rPr>
              <a:t>и т.п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.)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8477" y="6261504"/>
            <a:ext cx="9375023" cy="469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* август 2023 </a:t>
            </a:r>
            <a:r>
              <a:rPr sz="1400" spc="-64" dirty="0">
                <a:solidFill>
                  <a:srgbClr val="000000"/>
                </a:solidFill>
                <a:latin typeface="OFKFGU+Calibri"/>
                <a:cs typeface="OFKFGU+Calibri"/>
              </a:rPr>
              <a:t>г.</a:t>
            </a:r>
            <a:r>
              <a:rPr sz="1400" spc="6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400" spc="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 по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базовом уровне</a:t>
            </a:r>
          </a:p>
          <a:p>
            <a:pPr marL="3962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(возможна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«Физическая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культура»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 2 часах в неделю)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74503" y="149586"/>
            <a:ext cx="174556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5</a:t>
            </a:r>
            <a:r>
              <a:rPr sz="2400" b="1" spc="-19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–</a:t>
            </a:r>
            <a:r>
              <a:rPr sz="24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9</a:t>
            </a:r>
            <a:r>
              <a:rPr sz="24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979" y="323001"/>
            <a:ext cx="5535556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Основное</a:t>
            </a:r>
            <a:r>
              <a:rPr sz="32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979" y="1359642"/>
            <a:ext cx="1042501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ООО</a:t>
            </a:r>
            <a:r>
              <a:rPr sz="2400" b="1" spc="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срок</a:t>
            </a:r>
            <a:r>
              <a:rPr sz="18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5678" y="2856851"/>
            <a:ext cx="2971145" cy="958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Принятие</a:t>
            </a:r>
            <a:r>
              <a:rPr sz="20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педсовете 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директором</a:t>
            </a:r>
          </a:p>
          <a:p>
            <a:pPr marL="0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3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 ООП</a:t>
            </a:r>
            <a:r>
              <a:rPr sz="20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ООО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0293" y="3003784"/>
            <a:ext cx="1744080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6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2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OFKFGU+Calibri"/>
                <a:cs typeface="OFKFGU+Calibri"/>
              </a:rPr>
              <a:t>ООО +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OFKFGU+Calibri"/>
                <a:cs typeface="OFKFGU+Calibri"/>
              </a:rPr>
              <a:t>ФОП ООО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62756" y="3107132"/>
            <a:ext cx="3485682" cy="654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Разработка</a:t>
            </a:r>
            <a:r>
              <a:rPr sz="2000" i="1" spc="-37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школой ООП ООО</a:t>
            </a:r>
          </a:p>
          <a:p>
            <a:pPr marL="0" marR="0">
              <a:lnSpc>
                <a:spcPts val="2401"/>
              </a:lnSpc>
              <a:spcBef>
                <a:spcPts val="5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</a:t>
            </a:r>
            <a:r>
              <a:rPr sz="2000" i="1" spc="-16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основе</a:t>
            </a:r>
            <a:r>
              <a:rPr sz="2000" i="1" spc="-16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ФОП ООО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45678" y="3771632"/>
            <a:ext cx="274767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(не позднее 31.08.2023)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20" y="4978501"/>
            <a:ext cx="847415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8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на уровень</a:t>
            </a:r>
            <a:r>
              <a:rPr sz="2800" b="1" spc="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ООО</a:t>
            </a:r>
            <a:r>
              <a:rPr sz="28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2023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</a:t>
            </a:r>
            <a:r>
              <a:rPr sz="2800" b="1" spc="5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учебного </a:t>
            </a:r>
            <a:r>
              <a:rPr sz="28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408" y="260648"/>
            <a:ext cx="10585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Приказ Министерства просвещения РФ от 31 мая 2021 г. №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286                           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«Об утверждении  федерального государственного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стандарта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начального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общего образования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1844824"/>
            <a:ext cx="10657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Приказ Министерства просвещения РФ от 31 мая 2021 г. № 287                               «Об утверждении  федерального государственного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стандарта основного общего образования»</a:t>
            </a:r>
          </a:p>
          <a:p>
            <a:pPr algn="ctr"/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 изменениями от 18 июля и 8 ноября 2022 года)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3933056"/>
            <a:ext cx="10225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Приказ Министерства просвещения РФ от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12 августа 2022 года.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№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732                            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 внесении изменений в  федеральный государственный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образовательный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стандарт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среднего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общего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образования, утвержденный приказом Министерства образования и науки Российской Федерации от 17 мая 2012 г. № 413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8386" y="67290"/>
            <a:ext cx="958895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?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Как </a:t>
            </a:r>
            <a:r>
              <a:rPr sz="24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разработать</a:t>
            </a:r>
            <a:r>
              <a:rPr sz="24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единую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ООП </a:t>
            </a:r>
            <a:r>
              <a:rPr sz="2400" b="1" spc="-17" dirty="0">
                <a:solidFill>
                  <a:srgbClr val="003399"/>
                </a:solidFill>
                <a:latin typeface="UNISPD+Calibri Bold"/>
                <a:cs typeface="UNISPD+Calibri Bold"/>
              </a:rPr>
              <a:t>ООО,</a:t>
            </a:r>
            <a:r>
              <a:rPr sz="2400" b="1" spc="3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действующую с 01.09.2023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5258" y="603738"/>
            <a:ext cx="2633700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Содержательный</a:t>
            </a:r>
            <a:r>
              <a:rPr sz="1800" b="1" spc="-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6506" y="603738"/>
            <a:ext cx="2750440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7044" y="1130540"/>
            <a:ext cx="1278704" cy="120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29718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</a:p>
          <a:p>
            <a:pPr marL="37947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6 классов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0957" y="1130540"/>
            <a:ext cx="1279085" cy="120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297561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</a:p>
          <a:p>
            <a:pPr marL="379857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7-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9 классов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0263" y="1255726"/>
            <a:ext cx="1378586" cy="959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752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3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2590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6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64175" y="1252460"/>
            <a:ext cx="1380055" cy="9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006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25908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7-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9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19298" y="2668450"/>
            <a:ext cx="1573958" cy="113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169163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  <a:p>
            <a:pPr marL="25146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язык,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литература,</a:t>
            </a:r>
            <a:r>
              <a:rPr sz="1200" b="1" spc="2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137159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</a:p>
          <a:p>
            <a:pPr marL="368807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38918" y="2847393"/>
            <a:ext cx="1769821" cy="205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Используется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учебный</a:t>
            </a:r>
          </a:p>
          <a:p>
            <a:pPr marL="399288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план школы,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разработанный ранее на</a:t>
            </a:r>
          </a:p>
          <a:p>
            <a:pPr marL="59435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плана</a:t>
            </a:r>
          </a:p>
          <a:p>
            <a:pPr marL="10210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примерной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ООП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ООО</a:t>
            </a:r>
          </a:p>
          <a:p>
            <a:pPr marL="329183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включением:</a:t>
            </a:r>
          </a:p>
          <a:p>
            <a:pPr marL="96011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курса «Вероятность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134111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статистика»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7</a:t>
            </a:r>
            <a:r>
              <a:rPr sz="12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.,</a:t>
            </a:r>
          </a:p>
          <a:p>
            <a:pPr marL="146303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модуля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«Введение</a:t>
            </a:r>
            <a:r>
              <a:rPr sz="12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</a:t>
            </a:r>
          </a:p>
          <a:p>
            <a:pPr marL="155447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новейшую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</a:p>
          <a:p>
            <a:pPr marL="272795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России»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9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00421" y="2925722"/>
            <a:ext cx="1525368" cy="622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144779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  <a:p>
            <a:pPr marL="530351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46771" y="3311070"/>
            <a:ext cx="1597701" cy="132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7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Разрабатывается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федерального</a:t>
            </a:r>
          </a:p>
          <a:p>
            <a:pPr marL="47244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плана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ФОП</a:t>
            </a:r>
          </a:p>
          <a:p>
            <a:pPr marL="304800" marR="0">
              <a:lnSpc>
                <a:spcPts val="1441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(приказ</a:t>
            </a:r>
          </a:p>
          <a:p>
            <a:pPr marL="13716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Минпросвещения</a:t>
            </a:r>
          </a:p>
          <a:p>
            <a:pPr marL="44196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16.11.2022</a:t>
            </a:r>
          </a:p>
          <a:p>
            <a:pPr marL="505968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№993)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3522" y="3415542"/>
            <a:ext cx="2093080" cy="83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4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ООП</a:t>
            </a:r>
            <a:r>
              <a:rPr sz="3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</a:t>
            </a:r>
          </a:p>
          <a:p>
            <a:pPr marL="0" marR="0">
              <a:lnSpc>
                <a:spcPts val="2446"/>
              </a:lnSpc>
              <a:spcBef>
                <a:spcPts val="50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OFKFGU+Calibri"/>
                <a:cs typeface="OFKFGU+Calibri"/>
              </a:rPr>
              <a:t>(одна</a:t>
            </a:r>
            <a:r>
              <a:rPr sz="20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уровень)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2425" y="4099232"/>
            <a:ext cx="1462183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6705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(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  <a:p>
            <a:pPr marL="237744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7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75686" y="4577768"/>
            <a:ext cx="1461803" cy="589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67056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(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  <a:p>
            <a:pPr marL="17983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 остальным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68061" y="4647872"/>
            <a:ext cx="1190181" cy="590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2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</a:t>
            </a:r>
            <a:r>
              <a:rPr sz="1200" b="1" spc="-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7</a:t>
            </a:r>
            <a:r>
              <a:rPr sz="12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  <a:p>
            <a:pPr marL="12954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8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54578" y="5126662"/>
            <a:ext cx="9097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предметам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4325" y="5196766"/>
            <a:ext cx="1539488" cy="589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Модуль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«Введение в</a:t>
            </a:r>
          </a:p>
          <a:p>
            <a:pPr marL="39623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новейшую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</a:p>
          <a:p>
            <a:pPr marL="210311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России»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- 9</a:t>
            </a:r>
            <a:r>
              <a:rPr sz="1200" b="1" spc="12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80609" y="5949978"/>
            <a:ext cx="1565233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263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</a:t>
            </a:r>
          </a:p>
          <a:p>
            <a:pPr marL="26670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 другим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18937" y="6498328"/>
            <a:ext cx="888112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8023" y="38993"/>
            <a:ext cx="5536738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Основное</a:t>
            </a:r>
            <a:r>
              <a:rPr sz="3200" b="1" spc="-1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 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74581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5</a:t>
            </a:r>
            <a:r>
              <a:rPr sz="2400" b="1" spc="-17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–</a:t>
            </a:r>
            <a:r>
              <a:rPr sz="24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9</a:t>
            </a:r>
            <a:r>
              <a:rPr sz="24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86243" y="823618"/>
            <a:ext cx="382779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Право учителя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рабочую программу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4712" y="988718"/>
            <a:ext cx="4447052" cy="469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46" dirty="0">
                <a:solidFill>
                  <a:srgbClr val="000000"/>
                </a:solidFill>
                <a:latin typeface="OFKFGU+Calibri"/>
                <a:cs typeface="OFKFGU+Calibri"/>
              </a:rPr>
              <a:t>Так</a:t>
            </a:r>
            <a:r>
              <a:rPr sz="1400" spc="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как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содержание предметов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обязательной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части ФУП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определено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классам в содержательном разделе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86243" y="1036978"/>
            <a:ext cx="4435955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разрабатывать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класс, а не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уровень (действительно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только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для предметов по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которым РП разработаны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или ПРП)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8023" y="1780048"/>
            <a:ext cx="881139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разработки</a:t>
            </a: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РП</a:t>
            </a:r>
            <a:r>
              <a:rPr sz="1800" b="1" spc="2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1800" b="1" spc="-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</a:t>
            </a:r>
            <a:r>
              <a:rPr sz="1800" b="1" spc="-1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содержательном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разделе</a:t>
            </a:r>
            <a:r>
              <a:rPr sz="18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</a:t>
            </a:r>
            <a:r>
              <a:rPr sz="1800" b="1" spc="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ООО</a:t>
            </a:r>
            <a:r>
              <a:rPr sz="180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используются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8023" y="2150375"/>
            <a:ext cx="770311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7566" y="2150375"/>
            <a:ext cx="2463835" cy="46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ФРП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67961" y="2150375"/>
            <a:ext cx="3429833" cy="46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ПРП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*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45169" y="2150375"/>
            <a:ext cx="2323163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разработанные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5021" y="2645881"/>
            <a:ext cx="4418697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64"/>
              </a:lnSpc>
            </a:pP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6 </a:t>
            </a:r>
            <a:r>
              <a:rPr sz="1800" b="1" dirty="0" err="1" smtClean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  <a:r>
              <a:rPr lang="ru-RU" sz="1800" b="1" dirty="0" smtClean="0">
                <a:solidFill>
                  <a:srgbClr val="0070C0"/>
                </a:solidFill>
                <a:latin typeface="UNISPD+Calibri Bold"/>
                <a:cs typeface="UNISPD+Calibri Bold"/>
              </a:rPr>
              <a:t>    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lang="ru-RU" sz="1200" spc="11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РП на основе</a:t>
            </a:r>
          </a:p>
          <a:p>
            <a:pPr>
              <a:lnSpc>
                <a:spcPts val="1439"/>
              </a:lnSpc>
            </a:pP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                                    ФРП</a:t>
            </a:r>
            <a:r>
              <a:rPr lang="ru-RU" sz="1200" spc="16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lang="ru-RU" sz="1200" spc="280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000000"/>
              </a:solidFill>
              <a:latin typeface="OFKFGU+Calibri"/>
              <a:cs typeface="OFKFGU+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7961" y="2669720"/>
            <a:ext cx="3369496" cy="955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(продолжение)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 основе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200" spc="2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математика,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200" b="1" spc="-4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  <a:r>
              <a:rPr sz="1200" b="1" spc="27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ОДНКНР,</a:t>
            </a:r>
            <a:r>
              <a:rPr sz="1200" b="1" spc="5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2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</a:t>
            </a:r>
            <a:r>
              <a:rPr sz="1200" b="1" spc="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07566" y="3035480"/>
            <a:ext cx="2527373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200" b="1" spc="24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8023" y="3673365"/>
            <a:ext cx="101877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7 классы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67961" y="3675814"/>
            <a:ext cx="3322189" cy="77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  <a:r>
              <a:rPr sz="1200" spc="2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2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геометрия, вероятность и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статистика),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45169" y="3675814"/>
            <a:ext cx="30050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45169" y="3858694"/>
            <a:ext cx="3755109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  <a:r>
              <a:rPr sz="1200" spc="2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история, обществознание,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 биология,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20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 технология, физическая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8023" y="4496325"/>
            <a:ext cx="1018774" cy="1506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8 классы</a:t>
            </a:r>
          </a:p>
          <a:p>
            <a:pPr marL="0" marR="0">
              <a:lnSpc>
                <a:spcPts val="2197"/>
              </a:lnSpc>
              <a:spcBef>
                <a:spcPts val="7165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9 классы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07566" y="4498774"/>
            <a:ext cx="2855723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новой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ФРП по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67961" y="4498774"/>
            <a:ext cx="2921559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новой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РП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предмету</a:t>
            </a:r>
            <a:r>
              <a:rPr sz="12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химия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45169" y="4498774"/>
            <a:ext cx="3755109" cy="113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  <a:r>
              <a:rPr sz="1200" spc="2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 язык, литература,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история, обществознание,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 биология,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 технология, 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информатика,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2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67961" y="5687850"/>
            <a:ext cx="3387703" cy="773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Разработка</a:t>
            </a:r>
            <a:r>
              <a:rPr sz="1200" spc="28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2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</a:t>
            </a:r>
            <a:r>
              <a:rPr sz="1200" spc="-16" dirty="0">
                <a:solidFill>
                  <a:srgbClr val="000000"/>
                </a:solidFill>
                <a:latin typeface="OFKFGU+Calibri"/>
                <a:cs typeface="OFKFGU+Calibri"/>
              </a:rPr>
              <a:t>модуля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«Введение в новейшую историю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России»</a:t>
            </a:r>
            <a:r>
              <a:rPr sz="1200" spc="30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(14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часов)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9 классе</a:t>
            </a:r>
            <a:r>
              <a:rPr sz="1200" spc="3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(1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или 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2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е полугодие) на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ПРП*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45169" y="5687850"/>
            <a:ext cx="30050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45169" y="5870730"/>
            <a:ext cx="3803984" cy="773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  <a:r>
              <a:rPr sz="1200" spc="2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история, обществознание,</a:t>
            </a:r>
            <a:r>
              <a:rPr sz="12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2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культура,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информатика,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2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2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геометрия), химия,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8023" y="6663541"/>
            <a:ext cx="741493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* август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2023 г. – разработка</a:t>
            </a:r>
            <a:r>
              <a:rPr sz="1100" spc="-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ИСРО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1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 рабочих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всем учебным предметам на</a:t>
            </a:r>
            <a:r>
              <a:rPr sz="11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базовом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уровне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254" y="277348"/>
            <a:ext cx="1071070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2400" b="1" spc="3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раздел</a:t>
            </a:r>
            <a:r>
              <a:rPr sz="2400" b="1" spc="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основного</a:t>
            </a:r>
            <a:r>
              <a:rPr sz="2400" b="1" spc="-3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 образования. Учебный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00602" y="901015"/>
            <a:ext cx="4742586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 период:</a:t>
            </a:r>
            <a:r>
              <a:rPr sz="2000" b="1" spc="-18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01.09</a:t>
            </a:r>
            <a:r>
              <a:rPr sz="2000" b="1" spc="-38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20.05,</a:t>
            </a:r>
            <a:r>
              <a:rPr sz="2000" b="1" spc="-4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34 </a:t>
            </a:r>
            <a:r>
              <a:rPr sz="2000" b="1" spc="-14" dirty="0">
                <a:solidFill>
                  <a:srgbClr val="003399"/>
                </a:solidFill>
                <a:latin typeface="UNISPD+Calibri Bold"/>
                <a:cs typeface="UNISPD+Calibri Bold"/>
              </a:rPr>
              <a:t>недели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80916" y="1491093"/>
            <a:ext cx="369129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000" b="1" spc="2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УЧЕБНЫЙ ПЛАН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97678" y="1765413"/>
            <a:ext cx="165243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(6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вариантов</a:t>
            </a:r>
            <a:r>
              <a:rPr sz="20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8107" y="2588627"/>
            <a:ext cx="11160087" cy="62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1,</a:t>
            </a:r>
            <a:r>
              <a:rPr sz="20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2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20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обучение ведется</a:t>
            </a:r>
            <a:r>
              <a:rPr sz="20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русском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языке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(5-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</a:t>
            </a:r>
            <a:r>
              <a:rPr sz="20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6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учебная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 неделя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107" y="3289377"/>
            <a:ext cx="11105938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3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 образовательных</a:t>
            </a:r>
            <a:r>
              <a:rPr sz="20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обучение</a:t>
            </a:r>
            <a:r>
              <a:rPr sz="20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ведется</a:t>
            </a:r>
            <a:r>
              <a:rPr sz="20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20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русском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языке</a:t>
            </a:r>
            <a:r>
              <a:rPr sz="20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1007" y="3564368"/>
            <a:ext cx="426521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изучается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второй</a:t>
            </a:r>
            <a:r>
              <a:rPr sz="20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2000" b="1" spc="-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8107" y="3991088"/>
            <a:ext cx="11409189" cy="89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4,</a:t>
            </a:r>
            <a:r>
              <a:rPr sz="20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5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  <a:r>
              <a:rPr sz="20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20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обучение ведется</a:t>
            </a:r>
            <a:r>
              <a:rPr sz="20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русском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или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  <a:r>
              <a:rPr sz="20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,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</a:t>
            </a:r>
            <a:r>
              <a:rPr sz="20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наряду с ним изучается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один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из</a:t>
            </a:r>
            <a:r>
              <a:rPr sz="20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  <a:r>
              <a:rPr sz="20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России</a:t>
            </a:r>
            <a:r>
              <a:rPr sz="20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(5-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6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</a:p>
          <a:p>
            <a:pPr marL="3429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учебная 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неделя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8107" y="4966702"/>
            <a:ext cx="11541340" cy="62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DMMIAI+Arial"/>
                <a:cs typeface="DMMIAI+Arial"/>
              </a:rPr>
              <a:t>•</a:t>
            </a:r>
            <a:r>
              <a:rPr sz="2000" spc="1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6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 образовательных</a:t>
            </a:r>
            <a:r>
              <a:rPr sz="20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организаций,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которых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обучение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ведется на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родном</a:t>
            </a:r>
            <a:r>
              <a:rPr sz="20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нерусском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языке 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(6-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учебная</a:t>
            </a:r>
            <a:r>
              <a:rPr sz="20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 неделя</a:t>
            </a:r>
            <a:r>
              <a:rPr sz="2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441" y="73138"/>
            <a:ext cx="11425925" cy="349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000" b="1" spc="43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</a:t>
            </a:r>
            <a:r>
              <a:rPr sz="2000" b="1" spc="-3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 (выдержка)</a:t>
            </a:r>
            <a:r>
              <a:rPr sz="2000" b="1" spc="-2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основного</a:t>
            </a:r>
            <a:r>
              <a:rPr sz="2000" b="1" spc="-4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</a:t>
            </a:r>
            <a:r>
              <a:rPr sz="2000" b="1" spc="-2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образования,</a:t>
            </a:r>
            <a:r>
              <a:rPr sz="2000" b="1" spc="43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TNDGQI+Calibri Bold Italic"/>
                <a:cs typeface="TNDGQI+Calibri Bold Italic"/>
              </a:rPr>
              <a:t>5-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дневная</a:t>
            </a:r>
            <a:r>
              <a:rPr sz="2000" b="1" i="1" spc="-25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2000" b="1" i="1" spc="-39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02061" y="440168"/>
            <a:ext cx="124801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6407" y="574833"/>
            <a:ext cx="1079948" cy="523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844" marR="0">
              <a:lnSpc>
                <a:spcPts val="129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  <a:p>
            <a:pPr marL="120396" marR="0">
              <a:lnSpc>
                <a:spcPts val="12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(количество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OFKFGU+Calibri"/>
                <a:cs typeface="OFKFGU+Calibri"/>
              </a:rPr>
              <a:t>часов в неделю)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35266" y="795544"/>
            <a:ext cx="350187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5-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6 классы</a:t>
            </a:r>
            <a:r>
              <a:rPr sz="1800" spc="1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2023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2024 учебный</a:t>
            </a:r>
            <a:r>
              <a:rPr sz="1800" spc="2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spc="-36" dirty="0">
                <a:solidFill>
                  <a:srgbClr val="C00000"/>
                </a:solidFill>
                <a:latin typeface="OFKFGU+Calibri"/>
                <a:cs typeface="OFKFGU+Calibri"/>
              </a:rPr>
              <a:t>год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263" y="819979"/>
            <a:ext cx="136779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Предметные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4684" y="819979"/>
            <a:ext cx="1960035" cy="61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  <a:p>
            <a:pPr marL="661162" marR="0">
              <a:lnSpc>
                <a:spcPts val="1289"/>
              </a:lnSpc>
              <a:spcBef>
                <a:spcPts val="1919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Обязательная</a:t>
            </a:r>
            <a:r>
              <a:rPr sz="105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21175" y="819979"/>
            <a:ext cx="111754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модули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75604" y="1062005"/>
            <a:ext cx="22849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48933" y="1062005"/>
            <a:ext cx="26239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8776" y="1413996"/>
            <a:ext cx="1310886" cy="586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11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230123" marR="0">
              <a:lnSpc>
                <a:spcPts val="1342"/>
              </a:lnSpc>
              <a:spcBef>
                <a:spcPts val="19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</a:t>
            </a:r>
          </a:p>
          <a:p>
            <a:pPr marL="0" marR="0">
              <a:lnSpc>
                <a:spcPts val="1347"/>
              </a:lnSpc>
              <a:spcBef>
                <a:spcPts val="18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1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74080" y="1406959"/>
            <a:ext cx="229641" cy="601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65697" y="1406959"/>
            <a:ext cx="229641" cy="601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7435" y="1430468"/>
            <a:ext cx="902604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05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3047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 литература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96226" y="1528595"/>
            <a:ext cx="48197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разработке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учебного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плана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обращаем</a:t>
            </a:r>
            <a:r>
              <a:rPr sz="1400" b="1" spc="-4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внимание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0839" y="1798006"/>
            <a:ext cx="129590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Иностранные языки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09053" y="1827547"/>
            <a:ext cx="222463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Обязательную</a:t>
            </a: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45052" y="1973252"/>
            <a:ext cx="1826766" cy="60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b="1" u="sng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</a:t>
            </a:r>
          </a:p>
          <a:p>
            <a:pPr marL="0" marR="0">
              <a:lnSpc>
                <a:spcPts val="1464"/>
              </a:lnSpc>
              <a:spcBef>
                <a:spcPts val="42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2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статистика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09053" y="2111460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95565" y="2104316"/>
            <a:ext cx="3838444" cy="40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2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 по</a:t>
            </a:r>
            <a:r>
              <a:rPr sz="1200" b="1" spc="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каждому предмету не</a:t>
            </a:r>
            <a:r>
              <a:rPr sz="12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может быть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меньше, чем предусмотрено</a:t>
            </a:r>
            <a:r>
              <a:rPr sz="12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ФРП и ПРП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01468" y="2171678"/>
            <a:ext cx="9098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74080" y="216464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65697" y="216464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41527" y="2209232"/>
            <a:ext cx="954594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05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15239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09053" y="2477474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95565" y="2470330"/>
            <a:ext cx="4368493" cy="77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  <a:r>
              <a:rPr sz="12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родной литературы</a:t>
            </a:r>
            <a:r>
              <a:rPr sz="12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  <a:r>
              <a:rPr sz="1200" b="1" spc="-2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 РФ осуществляется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 наличии</a:t>
            </a:r>
            <a:r>
              <a:rPr sz="12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200" b="1" spc="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(законных представителей)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несовершеннолетних</a:t>
            </a:r>
            <a:r>
              <a:rPr sz="12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обучающихся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(см. вариант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4 </a:t>
            </a:r>
            <a:r>
              <a:rPr sz="12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ФУП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52700" y="2573125"/>
            <a:ext cx="1006039" cy="53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  <a:p>
            <a:pPr marL="175260" marR="0">
              <a:lnSpc>
                <a:spcPts val="1347"/>
              </a:lnSpc>
              <a:spcBef>
                <a:spcPts val="1232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45052" y="2777289"/>
            <a:ext cx="1379836" cy="425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 России</a:t>
            </a:r>
          </a:p>
          <a:p>
            <a:pPr marL="0" marR="0">
              <a:lnSpc>
                <a:spcPts val="1464"/>
              </a:lnSpc>
              <a:spcBef>
                <a:spcPts val="122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Всеобщая история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5697" y="2884350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8543" y="3005014"/>
            <a:ext cx="146189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Общественно</a:t>
            </a: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75604" y="2986616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51255" y="3165034"/>
            <a:ext cx="734314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65697" y="3181530"/>
            <a:ext cx="229641" cy="41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459736" y="3189050"/>
            <a:ext cx="1191705" cy="586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</a:p>
          <a:p>
            <a:pPr marL="198120" marR="0">
              <a:lnSpc>
                <a:spcPts val="1342"/>
              </a:lnSpc>
              <a:spcBef>
                <a:spcPts val="19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  <a:p>
            <a:pPr marL="291084" marR="0">
              <a:lnSpc>
                <a:spcPts val="1347"/>
              </a:lnSpc>
              <a:spcBef>
                <a:spcPts val="183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74080" y="337050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52551" y="3679892"/>
            <a:ext cx="1334262" cy="361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Естественнонаучные</a:t>
            </a:r>
          </a:p>
          <a:p>
            <a:pPr marL="298704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691384" y="3754860"/>
            <a:ext cx="730415" cy="586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44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</a:p>
          <a:p>
            <a:pPr marL="0" marR="0">
              <a:lnSpc>
                <a:spcPts val="1347"/>
              </a:lnSpc>
              <a:spcBef>
                <a:spcPts val="187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27432" marR="0">
              <a:lnSpc>
                <a:spcPts val="1350"/>
              </a:lnSpc>
              <a:spcBef>
                <a:spcPts val="13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417307" y="3773725"/>
            <a:ext cx="4558291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Часть, формируемую</a:t>
            </a:r>
            <a:r>
              <a:rPr sz="16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участниками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отношений, которая</a:t>
            </a:r>
            <a:r>
              <a:rPr sz="16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позволяет: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974080" y="3936418"/>
            <a:ext cx="229796" cy="41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447409" y="3936418"/>
            <a:ext cx="247929" cy="41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7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00023" y="4137346"/>
            <a:ext cx="637295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ОДНКНР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417307" y="4269190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703819" y="4262047"/>
            <a:ext cx="409337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обеспечить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реализацию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стандарта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физической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культуре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32076" y="4412339"/>
            <a:ext cx="184521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  <a:r>
              <a:rPr sz="11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74080" y="4405302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65697" y="4405302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731252" y="4444926"/>
            <a:ext cx="33851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5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6 классах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полном объеме</a:t>
            </a:r>
            <a:r>
              <a:rPr sz="1200" b="1" spc="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(3 часа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неделю)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60399" y="4511615"/>
            <a:ext cx="71838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Искусство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28672" y="4692374"/>
            <a:ext cx="1451939" cy="587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907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300228" marR="0">
              <a:lnSpc>
                <a:spcPts val="1347"/>
              </a:lnSpc>
              <a:spcBef>
                <a:spcPts val="188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  <a:p>
            <a:pPr marL="0" marR="0">
              <a:lnSpc>
                <a:spcPts val="1342"/>
              </a:lnSpc>
              <a:spcBef>
                <a:spcPts val="19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 культура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974080" y="4685337"/>
            <a:ext cx="229641" cy="601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465697" y="4685337"/>
            <a:ext cx="229641" cy="601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16203" y="4885721"/>
            <a:ext cx="808075" cy="20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93115" y="5064029"/>
            <a:ext cx="1451345" cy="521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  <a:r>
              <a:rPr sz="105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35051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основы безопасности</a:t>
            </a:r>
          </a:p>
          <a:p>
            <a:pPr marL="79248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457567" y="5164181"/>
            <a:ext cx="4595216" cy="866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C00000"/>
                </a:solidFill>
                <a:latin typeface="UNISPD+Calibri Bold"/>
                <a:cs typeface="UNISPD+Calibri Bold"/>
              </a:rPr>
              <a:t>ФГОС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НОО</a:t>
            </a:r>
            <a:r>
              <a:rPr sz="18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 ФОП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 позволяют реализовать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углублённое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изучение</a:t>
            </a:r>
            <a:r>
              <a:rPr sz="1800" b="1" spc="-2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800" b="1" spc="-3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дневной учебной</a:t>
            </a:r>
            <a:r>
              <a:rPr sz="1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неделе!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834640" y="5312642"/>
            <a:ext cx="44185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318893" y="5550235"/>
            <a:ext cx="185329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 обязательная</a:t>
            </a:r>
            <a:r>
              <a:rPr sz="1050" b="1" i="1" spc="-42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часть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945124" y="5550235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27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435217" y="5550235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29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314577" y="5798952"/>
            <a:ext cx="3892498" cy="20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Часть, формируемая</a:t>
            </a:r>
            <a:r>
              <a:rPr sz="1050" b="1" u="sng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участниками</a:t>
            </a:r>
            <a:r>
              <a:rPr sz="1050" b="1" u="sng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050" b="1" u="sng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отношений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945124" y="5795904"/>
            <a:ext cx="288952" cy="367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281"/>
              </a:lnSpc>
              <a:spcBef>
                <a:spcPts val="16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29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35217" y="5797428"/>
            <a:ext cx="288952" cy="367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281"/>
              </a:lnSpc>
              <a:spcBef>
                <a:spcPts val="16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30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523365" y="5965068"/>
            <a:ext cx="344467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050" b="1" i="1" spc="-2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1050" b="1" i="1" spc="-3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нагрузка</a:t>
            </a:r>
            <a:r>
              <a:rPr sz="1050" b="1" i="1" spc="-38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при</a:t>
            </a:r>
            <a:r>
              <a:rPr sz="1050" b="1" i="1" spc="-1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spc="17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5</a:t>
            </a: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-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дневной</a:t>
            </a:r>
            <a:r>
              <a:rPr sz="1050" b="1" i="1" spc="-5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учебной</a:t>
            </a:r>
            <a:r>
              <a:rPr sz="1050" b="1" i="1" spc="-25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неделе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7857743" y="6287107"/>
            <a:ext cx="1525242" cy="439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036574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14503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278745" y="6293813"/>
            <a:ext cx="1508607" cy="439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036701" marR="0">
              <a:lnSpc>
                <a:spcPts val="149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13716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96670" y="6310582"/>
            <a:ext cx="4295199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Учебная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нагрузка,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предусмотренная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Гигиеническими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нормативами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923788" y="6370318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29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6413881" y="6371842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30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389253" y="6478222"/>
            <a:ext cx="371322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Санитарно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эпидемиологическими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требованиями,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 более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441" y="73138"/>
            <a:ext cx="833957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 план</a:t>
            </a:r>
            <a:r>
              <a:rPr sz="2000" b="1" spc="-2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основного</a:t>
            </a:r>
            <a:r>
              <a:rPr sz="2000" b="1" spc="-4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</a:t>
            </a:r>
            <a:r>
              <a:rPr sz="20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образования,</a:t>
            </a:r>
            <a:r>
              <a:rPr sz="2000" b="1" spc="-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TNDGQI+Calibri Bold Italic"/>
                <a:cs typeface="TNDGQI+Calibri Bold Italic"/>
              </a:rPr>
              <a:t>5-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дневная</a:t>
            </a:r>
            <a:r>
              <a:rPr sz="2000" b="1" i="1" spc="-25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2000" b="1" i="1" spc="-39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RNRGMM+Calibri Bold Italic"/>
                <a:cs typeface="RNRGMM+Calibri Bold Italic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79506" y="274052"/>
            <a:ext cx="124623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Вариант</a:t>
            </a:r>
            <a:r>
              <a:rPr sz="2000" b="1" spc="-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3558" y="411547"/>
            <a:ext cx="1008214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Классы (кол</a:t>
            </a: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во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217" y="578806"/>
            <a:ext cx="136779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Предметные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9826" y="578806"/>
            <a:ext cx="1260837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7703" y="578806"/>
            <a:ext cx="111754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Учебные</a:t>
            </a:r>
            <a:r>
              <a:rPr sz="105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модули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01742" y="571567"/>
            <a:ext cx="1079948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часов в неделю)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60213" y="783022"/>
            <a:ext cx="2960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VII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37276" y="783022"/>
            <a:ext cx="32986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VIII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08827" y="783022"/>
            <a:ext cx="25579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IX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64680" y="800370"/>
            <a:ext cx="350174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7-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9 классы</a:t>
            </a:r>
            <a:r>
              <a:rPr sz="1800" spc="15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2023</a:t>
            </a:r>
            <a:r>
              <a:rPr sz="1800" dirty="0">
                <a:solidFill>
                  <a:srgbClr val="C00000"/>
                </a:solidFill>
                <a:latin typeface="TBHMEF+Calibri"/>
                <a:cs typeface="TBHMEF+Calibri"/>
              </a:rPr>
              <a:t>-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2024 учебный</a:t>
            </a:r>
            <a:r>
              <a:rPr sz="1800" spc="2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spc="-36" dirty="0">
                <a:solidFill>
                  <a:srgbClr val="C00000"/>
                </a:solidFill>
                <a:latin typeface="OFKFGU+Calibri"/>
                <a:cs typeface="OFKFGU+Calibri"/>
              </a:rPr>
              <a:t>год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56129" y="955615"/>
            <a:ext cx="1316272" cy="578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Обязательная</a:t>
            </a:r>
            <a:r>
              <a:rPr sz="105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</a:t>
            </a:r>
          </a:p>
          <a:p>
            <a:pPr marL="0" marR="0">
              <a:lnSpc>
                <a:spcPts val="1347"/>
              </a:lnSpc>
              <a:spcBef>
                <a:spcPts val="17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  <a:p>
            <a:pPr marL="59436" marR="0">
              <a:lnSpc>
                <a:spcPts val="1342"/>
              </a:lnSpc>
              <a:spcBef>
                <a:spcPts val="19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92217" y="1128702"/>
            <a:ext cx="229796" cy="1170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87568" y="1128702"/>
            <a:ext cx="229641" cy="979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21019" y="1128702"/>
            <a:ext cx="229641" cy="979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6097" y="1152211"/>
            <a:ext cx="1003008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05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05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105156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64680" y="1340254"/>
            <a:ext cx="48197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разработке</a:t>
            </a:r>
            <a:r>
              <a:rPr sz="1400" b="1" spc="-3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учебного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плана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обращаем</a:t>
            </a:r>
            <a:r>
              <a:rPr sz="1400" b="1" spc="-4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внимание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9793" y="1519749"/>
            <a:ext cx="129590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Иностранные языки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85442" y="1513310"/>
            <a:ext cx="13108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1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079234" y="1662700"/>
            <a:ext cx="222463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Обязательную</a:t>
            </a: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293364" y="1694995"/>
            <a:ext cx="1827671" cy="604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</a:t>
            </a:r>
          </a:p>
          <a:p>
            <a:pPr marL="0" marR="0">
              <a:lnSpc>
                <a:spcPts val="1464"/>
              </a:lnSpc>
              <a:spcBef>
                <a:spcPts val="93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статистика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86610" y="1893421"/>
            <a:ext cx="9098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0481" y="1930975"/>
            <a:ext cx="954594" cy="363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05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15240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079234" y="1946614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65746" y="1939470"/>
            <a:ext cx="3838443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2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 по</a:t>
            </a:r>
            <a:r>
              <a:rPr sz="1200" b="1" spc="1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каждому предмету не</a:t>
            </a:r>
            <a:r>
              <a:rPr sz="12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может быть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меньше, чем предусмотрено</a:t>
            </a:r>
            <a:r>
              <a:rPr sz="12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ФРП и ПРП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39366" y="2294868"/>
            <a:ext cx="1006039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92217" y="228783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687568" y="2287831"/>
            <a:ext cx="229641" cy="54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0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121019" y="228783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079234" y="2312098"/>
            <a:ext cx="205861" cy="208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365746" y="2304940"/>
            <a:ext cx="4370203" cy="113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 и родной литературы</a:t>
            </a:r>
            <a:r>
              <a:rPr sz="120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 числа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языков</a:t>
            </a:r>
          </a:p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народов РФ осуществляется</a:t>
            </a:r>
            <a:r>
              <a:rPr sz="12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 наличии</a:t>
            </a:r>
            <a:r>
              <a:rPr sz="12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возможностей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200" b="1" spc="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заявлению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родителей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(законных представителей)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несовершеннолетних</a:t>
            </a:r>
            <a:r>
              <a:rPr sz="12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обучающихся.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 </a:t>
            </a:r>
            <a:r>
              <a:rPr sz="12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модуль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«Введение в новейшую</a:t>
            </a:r>
            <a:r>
              <a:rPr sz="1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России»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(min</a:t>
            </a:r>
            <a:r>
              <a:rPr sz="1200" b="1" spc="26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14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часов) в 9 классе</a:t>
            </a:r>
            <a:r>
              <a:rPr sz="1200" b="1" spc="26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(1 или</a:t>
            </a:r>
            <a:r>
              <a:rPr sz="12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2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е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полугодие)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293364" y="2499032"/>
            <a:ext cx="11907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 России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292217" y="260596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121019" y="260596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FROCGK+Calibri Italic"/>
                <a:cs typeface="FROCGK+Calibri Italic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93364" y="2700454"/>
            <a:ext cx="1641718" cy="610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Всеобщая история</a:t>
            </a:r>
          </a:p>
          <a:p>
            <a:pPr marL="0" marR="0">
              <a:lnSpc>
                <a:spcPts val="1467"/>
              </a:lnSpc>
              <a:spcBef>
                <a:spcPts val="12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Введение в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новейшую</a:t>
            </a:r>
          </a:p>
          <a:p>
            <a:pPr marL="0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историю</a:t>
            </a:r>
            <a:r>
              <a:rPr sz="1200" b="1" u="sng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13483" y="2801979"/>
            <a:ext cx="65558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47497" y="2912685"/>
            <a:ext cx="146189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Общественно</a:t>
            </a:r>
            <a:r>
              <a:rPr sz="105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63107" y="2994967"/>
            <a:ext cx="3450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0,5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079234" y="3044148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10209" y="3072705"/>
            <a:ext cx="73364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46401" y="3282523"/>
            <a:ext cx="1191705" cy="586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</a:p>
          <a:p>
            <a:pPr marL="198120" marR="0">
              <a:lnSpc>
                <a:spcPts val="1342"/>
              </a:lnSpc>
              <a:spcBef>
                <a:spcPts val="188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  <a:p>
            <a:pPr marL="291465" marR="0">
              <a:lnSpc>
                <a:spcPts val="1347"/>
              </a:lnSpc>
              <a:spcBef>
                <a:spcPts val="18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92217" y="3275002"/>
            <a:ext cx="229641" cy="601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687568" y="3275002"/>
            <a:ext cx="229641" cy="97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121019" y="3275002"/>
            <a:ext cx="229641" cy="97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11505" y="3772820"/>
            <a:ext cx="1336948" cy="362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Естественнонаучные</a:t>
            </a:r>
          </a:p>
          <a:p>
            <a:pPr marL="298704" marR="0">
              <a:lnSpc>
                <a:spcPts val="12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079234" y="3773725"/>
            <a:ext cx="4558291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Часть, формируемую</a:t>
            </a:r>
            <a:r>
              <a:rPr sz="16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участниками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отношений, которая</a:t>
            </a:r>
            <a:r>
              <a:rPr sz="16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позволяет: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76526" y="3848459"/>
            <a:ext cx="730415" cy="586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8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</a:p>
          <a:p>
            <a:pPr marL="0" marR="0">
              <a:lnSpc>
                <a:spcPts val="1342"/>
              </a:lnSpc>
              <a:spcBef>
                <a:spcPts val="19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28955" marR="0">
              <a:lnSpc>
                <a:spcPts val="1347"/>
              </a:lnSpc>
              <a:spcBef>
                <a:spcPts val="18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292217" y="403001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58977" y="4230945"/>
            <a:ext cx="637295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ОДНКНР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079234" y="4269190"/>
            <a:ext cx="20575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DMMIAI+Arial"/>
                <a:cs typeface="DMMIAI+Arial"/>
              </a:rPr>
              <a:t>•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365746" y="4262047"/>
            <a:ext cx="4093378" cy="407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обеспечить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реализацию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стандарта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20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физической</a:t>
            </a:r>
            <a:r>
              <a:rPr sz="1200" b="1" spc="-2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культуре</a:t>
            </a:r>
          </a:p>
          <a:p>
            <a:pPr marL="2743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7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-9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классах</a:t>
            </a:r>
            <a:r>
              <a:rPr sz="12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полном объеме</a:t>
            </a:r>
            <a:r>
              <a:rPr sz="1200" b="1" spc="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(3 часа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неделю)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929638" y="4421991"/>
            <a:ext cx="1226689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</a:p>
          <a:p>
            <a:pPr marL="239267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292217" y="4498774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19353" y="4605214"/>
            <a:ext cx="71838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Искусство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815338" y="4785719"/>
            <a:ext cx="1451939" cy="587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4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  <a:p>
            <a:pPr marL="298704" marR="0">
              <a:lnSpc>
                <a:spcPts val="1350"/>
              </a:lnSpc>
              <a:spcBef>
                <a:spcPts val="13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  <a:p>
            <a:pPr marL="0" marR="0">
              <a:lnSpc>
                <a:spcPts val="1342"/>
              </a:lnSpc>
              <a:spcBef>
                <a:spcPts val="193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 культура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254117" y="4778682"/>
            <a:ext cx="306026" cy="60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3*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649468" y="4778682"/>
            <a:ext cx="304800" cy="592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381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1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3*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111238" y="4942603"/>
            <a:ext cx="4594546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ФГОС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НОО и ФОП не позволяют реализовать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углублённое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изучение</a:t>
            </a:r>
            <a:r>
              <a:rPr sz="1800" b="1" spc="-2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800" b="1" spc="-3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5-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дневной учебной</a:t>
            </a:r>
            <a:r>
              <a:rPr sz="1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неделе!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75157" y="4979483"/>
            <a:ext cx="806588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Технология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084443" y="4967277"/>
            <a:ext cx="304800" cy="403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8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3*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52069" y="5157628"/>
            <a:ext cx="1451345" cy="521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  <a:r>
              <a:rPr sz="105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35052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основы безопасности</a:t>
            </a:r>
          </a:p>
          <a:p>
            <a:pPr marL="79248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u="sng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319782" y="5406241"/>
            <a:ext cx="4418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687568" y="5399204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6121019" y="5399204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795907" y="5643504"/>
            <a:ext cx="185329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 обязательная</a:t>
            </a:r>
            <a:r>
              <a:rPr sz="1050" b="1" i="1" spc="-42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часть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263261" y="5643504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31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657088" y="5643504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040247" y="5643504"/>
            <a:ext cx="392035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32,5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791565" y="5903383"/>
            <a:ext cx="389099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Часть, формируемая</a:t>
            </a:r>
            <a:r>
              <a:rPr sz="1050" b="1" spc="-3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участниками</a:t>
            </a:r>
            <a:r>
              <a:rPr sz="105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05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отношений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254117" y="5889627"/>
            <a:ext cx="30602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1*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649468" y="5889627"/>
            <a:ext cx="7961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00"/>
                </a:solidFill>
                <a:latin typeface="TBHMEF+Calibri"/>
                <a:cs typeface="TBHMEF+Calibri"/>
              </a:rPr>
              <a:t>1*</a:t>
            </a:r>
            <a:r>
              <a:rPr sz="1200" u="sng" spc="1484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SKIORG+Times New Roman Italic"/>
                <a:cs typeface="SKIORG+Times New Roman Italic"/>
              </a:rPr>
              <a:t>0,5</a:t>
            </a:r>
            <a:r>
              <a:rPr sz="1200" dirty="0">
                <a:solidFill>
                  <a:srgbClr val="000000"/>
                </a:solidFill>
                <a:latin typeface="GTPOVI+Times New Roman"/>
                <a:cs typeface="GTPOVI+Times New Roman"/>
              </a:rPr>
              <a:t>*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000353" y="6081197"/>
            <a:ext cx="34445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ИТОГО,</a:t>
            </a:r>
            <a:r>
              <a:rPr sz="1050" b="1" i="1" u="sng" spc="-2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учебная</a:t>
            </a:r>
            <a:r>
              <a:rPr sz="1050" b="1" i="1" u="sng" spc="-3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нагрузка</a:t>
            </a:r>
            <a:r>
              <a:rPr sz="1050" b="1" i="1" u="sng" spc="-38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при</a:t>
            </a:r>
            <a:r>
              <a:rPr sz="1050" b="1" i="1" u="sng" spc="-1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spc="16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5</a:t>
            </a: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-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дневной</a:t>
            </a:r>
            <a:r>
              <a:rPr sz="1050" b="1" i="1" u="sng" spc="-5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учебной</a:t>
            </a:r>
            <a:r>
              <a:rPr sz="1050" b="1" i="1" u="sng" spc="-25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050" b="1" i="1" u="sng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неделе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263261" y="6079673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32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657088" y="6078149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33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092063" y="6079673"/>
            <a:ext cx="28895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1" u="sng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33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814057" y="6228281"/>
            <a:ext cx="152498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707247" y="6236795"/>
            <a:ext cx="1462056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112776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0530586" y="6236795"/>
            <a:ext cx="1578949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</a:t>
            </a:r>
          </a:p>
          <a:p>
            <a:pPr marL="109982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18541" y="6426711"/>
            <a:ext cx="5010301" cy="37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Учебная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нагрузка,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предусмотренная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Гигиеническими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нормативами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Санитарно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</a:p>
          <a:p>
            <a:pPr marL="986028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эпидемиологическими</a:t>
            </a:r>
            <a:r>
              <a:rPr sz="110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требованиями,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более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6958838" y="6443449"/>
            <a:ext cx="12395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241925" y="6486446"/>
            <a:ext cx="1161490" cy="25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32</a:t>
            </a:r>
            <a:r>
              <a:rPr sz="1400" b="1" spc="1368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33</a:t>
            </a:r>
            <a:r>
              <a:rPr sz="1400" b="1" spc="1692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990" y="130760"/>
            <a:ext cx="10288760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Количество</a:t>
            </a:r>
            <a:r>
              <a:rPr sz="2000" b="1" spc="-33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часов</a:t>
            </a:r>
            <a:r>
              <a:rPr sz="2000" b="1" spc="-28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в соответствии</a:t>
            </a:r>
            <a:r>
              <a:rPr sz="2000" b="1" spc="-43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с федеральными</a:t>
            </a:r>
            <a:r>
              <a:rPr sz="2000" b="1" spc="-42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и примерными</a:t>
            </a:r>
            <a:r>
              <a:rPr sz="2000" b="1" spc="-34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рабочими</a:t>
            </a:r>
            <a:r>
              <a:rPr sz="2000" b="1" spc="-36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программами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2326" y="552301"/>
            <a:ext cx="184381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Классы</a:t>
            </a:r>
            <a:r>
              <a:rPr sz="1100" b="1" spc="-15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/количество</a:t>
            </a:r>
            <a:r>
              <a:rPr sz="1100" b="1" spc="-26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часов</a:t>
            </a:r>
            <a:r>
              <a:rPr sz="1100" b="1" spc="-14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636" y="644376"/>
            <a:ext cx="779776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Учебные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предметы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2666" y="647424"/>
            <a:ext cx="690296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Учебные</a:t>
            </a:r>
          </a:p>
          <a:p>
            <a:pPr marL="30479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модули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91912" y="644376"/>
            <a:ext cx="6143584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100" b="1" spc="-25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часов в неделю</a:t>
            </a:r>
            <a:r>
              <a:rPr sz="1100" b="1" spc="-21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(год,</a:t>
            </a:r>
            <a:r>
              <a:rPr sz="1100" b="1" spc="-22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уровень)</a:t>
            </a:r>
            <a:r>
              <a:rPr sz="1100" b="1" spc="-14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в соответствии</a:t>
            </a:r>
            <a:r>
              <a:rPr sz="1100" b="1" spc="-38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с примерными</a:t>
            </a:r>
            <a:r>
              <a:rPr sz="1100" b="1" spc="-10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рабочими программами</a:t>
            </a:r>
          </a:p>
          <a:p>
            <a:pPr marL="2490469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базового</a:t>
            </a:r>
            <a:r>
              <a:rPr sz="1100" b="1" spc="-13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уровня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4019" y="719941"/>
            <a:ext cx="63094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неделю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9075" y="898884"/>
            <a:ext cx="23530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795" y="898884"/>
            <a:ext cx="27268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13658" y="898884"/>
            <a:ext cx="31007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40378" y="898884"/>
            <a:ext cx="34807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VIII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27804" y="898884"/>
            <a:ext cx="267723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2060"/>
                </a:solidFill>
                <a:latin typeface="TKPUHK+Calibri Bold"/>
                <a:cs typeface="TKPUHK+Calibri Bold"/>
              </a:rPr>
              <a:t>IX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94783" y="1085066"/>
            <a:ext cx="7064014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714 часов:</a:t>
            </a:r>
            <a:r>
              <a:rPr sz="11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 классе</a:t>
            </a:r>
            <a:r>
              <a:rPr sz="11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170 часов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(5 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неделю), в 6 классе — 204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(6 часов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неделю), в 7 классе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</a:t>
            </a:r>
          </a:p>
          <a:p>
            <a:pPr marL="0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(4 часа в неделю),</a:t>
            </a:r>
            <a:r>
              <a:rPr sz="11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8 классе</a:t>
            </a:r>
            <a:r>
              <a:rPr sz="11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102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(3 часа в неделю), в 9</a:t>
            </a:r>
            <a:r>
              <a:rPr sz="11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классе</a:t>
            </a:r>
            <a:r>
              <a:rPr sz="110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102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(3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54503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01035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47186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93718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39996" y="114632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7238" y="1168886"/>
            <a:ext cx="96779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1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54503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01035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47186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93718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39996" y="1438933"/>
            <a:ext cx="242772" cy="4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7238" y="1461494"/>
            <a:ext cx="85378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994783" y="1461494"/>
            <a:ext cx="5060660" cy="438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442 часа: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100" spc="10" dirty="0">
                <a:solidFill>
                  <a:srgbClr val="000000"/>
                </a:solidFill>
                <a:latin typeface="OFKFGU+Calibri"/>
                <a:cs typeface="OFKFGU+Calibri"/>
              </a:rPr>
              <a:t>5,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OFKFGU+Calibri"/>
                <a:cs typeface="OFKFGU+Calibri"/>
              </a:rPr>
              <a:t>6,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</a:t>
            </a:r>
            <a:r>
              <a:rPr sz="1100" spc="2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 часа в неделю, в 7 и 8 классах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  <a:p>
            <a:pPr marL="0" marR="0">
              <a:lnSpc>
                <a:spcPts val="1347"/>
              </a:lnSpc>
              <a:spcBef>
                <a:spcPts val="5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510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классах,</a:t>
            </a:r>
            <a:r>
              <a:rPr sz="11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3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7238" y="1690729"/>
            <a:ext cx="13108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1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994783" y="1899517"/>
            <a:ext cx="5739324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Математика:</a:t>
            </a:r>
            <a:r>
              <a:rPr sz="11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 классы,</a:t>
            </a:r>
            <a:r>
              <a:rPr sz="1100" spc="2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340 часов,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 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Алгебра: 7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306 часов,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 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47186" y="1960776"/>
            <a:ext cx="242772" cy="11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5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5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72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93718" y="1960776"/>
            <a:ext cx="242772" cy="11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5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5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72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39996" y="1960776"/>
            <a:ext cx="242772" cy="114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5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5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72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92478" y="1983337"/>
            <a:ext cx="65107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754503" y="2245764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01035" y="2245764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7238" y="2268325"/>
            <a:ext cx="9098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09979" y="2275945"/>
            <a:ext cx="1016311" cy="57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156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</a:t>
            </a:r>
          </a:p>
          <a:p>
            <a:pPr marL="0" marR="0">
              <a:lnSpc>
                <a:spcPts val="1347"/>
              </a:lnSpc>
              <a:spcBef>
                <a:spcPts val="28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1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108203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058791" y="2275945"/>
            <a:ext cx="546525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Геометрия: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204 часа,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 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994783" y="2560933"/>
            <a:ext cx="626997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Вероятность</a:t>
            </a:r>
            <a:r>
              <a:rPr sz="1100" spc="-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статистика:</a:t>
            </a:r>
            <a:r>
              <a:rPr sz="1100" spc="-4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102 часа,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течение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каждого</a:t>
            </a:r>
            <a:r>
              <a:rPr sz="11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07238" y="2870051"/>
            <a:ext cx="1006039" cy="78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</a:t>
            </a:r>
          </a:p>
          <a:p>
            <a:pPr marL="0" marR="0">
              <a:lnSpc>
                <a:spcPts val="1347"/>
              </a:lnSpc>
              <a:spcBef>
                <a:spcPts val="327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994783" y="2870051"/>
            <a:ext cx="434401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102 часа</a:t>
            </a:r>
            <a:r>
              <a:rPr sz="11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1 часу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</a:t>
            </a:r>
            <a:r>
              <a:rPr sz="1100" spc="2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7, 8</a:t>
            </a:r>
            <a:r>
              <a:rPr sz="11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9 классах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соответственно.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994783" y="3111986"/>
            <a:ext cx="368790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340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классах,</a:t>
            </a:r>
            <a:r>
              <a:rPr sz="11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2 учебных часа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63878" y="3202246"/>
            <a:ext cx="1107977" cy="20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  <a:r>
              <a:rPr sz="11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России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860671" y="3279626"/>
            <a:ext cx="7149636" cy="71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111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Учебный модуль</a:t>
            </a:r>
            <a:r>
              <a:rPr sz="1100" spc="-26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«Введение в новейшую</a:t>
            </a:r>
            <a:r>
              <a:rPr sz="1100" spc="-25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историю</a:t>
            </a:r>
            <a:r>
              <a:rPr sz="1100" spc="-26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России»</a:t>
            </a:r>
            <a:r>
              <a:rPr sz="1100" spc="214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spc="-42" dirty="0">
                <a:solidFill>
                  <a:srgbClr val="FF0000"/>
                </a:solidFill>
                <a:latin typeface="OFKFGU+Calibri"/>
                <a:cs typeface="OFKFGU+Calibri"/>
              </a:rPr>
              <a:t>(</a:t>
            </a:r>
            <a:r>
              <a:rPr sz="1100" dirty="0">
                <a:solidFill>
                  <a:srgbClr val="FF0000"/>
                </a:solidFill>
                <a:latin typeface="TBHMEF+Calibri"/>
                <a:cs typeface="TBHMEF+Calibri"/>
              </a:rPr>
              <a:t>min</a:t>
            </a:r>
            <a:r>
              <a:rPr sz="1100" spc="-28" dirty="0">
                <a:solidFill>
                  <a:srgbClr val="FF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14 часов)</a:t>
            </a:r>
            <a:r>
              <a:rPr sz="1100" spc="-22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OFKFGU+Calibri"/>
                <a:cs typeface="OFKFGU+Calibri"/>
              </a:rPr>
              <a:t>в 9 классе</a:t>
            </a:r>
            <a:r>
              <a:rPr sz="1100" spc="-10" dirty="0">
                <a:solidFill>
                  <a:srgbClr val="FF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может реализовываться: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1)</a:t>
            </a:r>
            <a:r>
              <a:rPr sz="1100" spc="-9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как самостоятельный</a:t>
            </a:r>
            <a:r>
              <a:rPr sz="11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курс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за счёт части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10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плана,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формируемой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участниками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образовательных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отношений;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2)</a:t>
            </a:r>
            <a:r>
              <a:rPr sz="1100" spc="-97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рамках курса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«История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России»,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при этом</a:t>
            </a:r>
            <a:r>
              <a:rPr sz="11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100" spc="-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  <a:r>
              <a:rPr sz="11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увеличивается</a:t>
            </a:r>
            <a:r>
              <a:rPr sz="110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за счёт</a:t>
            </a:r>
            <a:r>
              <a:rPr sz="11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части учебного</a:t>
            </a:r>
            <a:r>
              <a:rPr sz="110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плана,</a:t>
            </a:r>
          </a:p>
          <a:p>
            <a:pPr marL="134111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формируемой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участниками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образовательных</a:t>
            </a:r>
            <a:r>
              <a:rPr sz="11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отношений.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201035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647186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093718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539996" y="3424705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737995" y="3557629"/>
            <a:ext cx="759922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Всеобщая</a:t>
            </a:r>
          </a:p>
          <a:p>
            <a:pPr marL="59435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754503" y="3618888"/>
            <a:ext cx="242772" cy="843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2916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201035" y="3977917"/>
            <a:ext cx="242772" cy="48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647186" y="3977917"/>
            <a:ext cx="242927" cy="71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8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093718" y="3977917"/>
            <a:ext cx="242927" cy="117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8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88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539996" y="3977917"/>
            <a:ext cx="242927" cy="117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6"/>
              </a:lnSpc>
              <a:spcBef>
                <a:spcPts val="8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9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  <a:p>
            <a:pPr marL="0" marR="0">
              <a:lnSpc>
                <a:spcPts val="1713"/>
              </a:lnSpc>
              <a:spcBef>
                <a:spcPts val="88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7238" y="4000478"/>
            <a:ext cx="1191705" cy="667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</a:t>
            </a:r>
          </a:p>
          <a:p>
            <a:pPr marL="0" marR="0">
              <a:lnSpc>
                <a:spcPts val="1347"/>
              </a:lnSpc>
              <a:spcBef>
                <a:spcPts val="5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</a:t>
            </a:r>
          </a:p>
          <a:p>
            <a:pPr marL="0" marR="0">
              <a:lnSpc>
                <a:spcPts val="1347"/>
              </a:lnSpc>
              <a:spcBef>
                <a:spcPts val="45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994783" y="4000478"/>
            <a:ext cx="2983743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 часов: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классы,</a:t>
            </a:r>
            <a:r>
              <a:rPr sz="11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часу в неделю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994783" y="4229459"/>
            <a:ext cx="5192582" cy="112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272 часа: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одному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часу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5 и 6</a:t>
            </a:r>
            <a:r>
              <a:rPr sz="11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классах,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</a:t>
            </a:r>
            <a:r>
              <a:rPr sz="1100" spc="10" dirty="0">
                <a:solidFill>
                  <a:srgbClr val="000000"/>
                </a:solidFill>
                <a:latin typeface="OFKFGU+Calibri"/>
                <a:cs typeface="OFKFGU+Calibri"/>
              </a:rPr>
              <a:t>7,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 8 и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  <a:r>
              <a:rPr sz="1100" spc="25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классах</a:t>
            </a:r>
          </a:p>
          <a:p>
            <a:pPr marL="0" marR="0">
              <a:lnSpc>
                <a:spcPts val="1347"/>
              </a:lnSpc>
              <a:spcBef>
                <a:spcPts val="4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238 часов: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7</a:t>
            </a:r>
            <a:r>
              <a:rPr sz="11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  <a:r>
              <a:rPr sz="1100" spc="1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классах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 в неделю, в 9 классе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  <a:r>
              <a:rPr sz="1100" spc="1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 в неделю</a:t>
            </a:r>
          </a:p>
          <a:p>
            <a:pPr marL="0" marR="0">
              <a:lnSpc>
                <a:spcPts val="1347"/>
              </a:lnSpc>
              <a:spcBef>
                <a:spcPts val="50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 часов</a:t>
            </a:r>
            <a:r>
              <a:rPr sz="1100" spc="-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по 2 ч в неделю в 8 и 9 классах</a:t>
            </a:r>
            <a:r>
              <a:rPr sz="110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соответственно</a:t>
            </a:r>
          </a:p>
          <a:p>
            <a:pPr marL="0" marR="0">
              <a:lnSpc>
                <a:spcPts val="1347"/>
              </a:lnSpc>
              <a:spcBef>
                <a:spcPts val="4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238 часов: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 5 по 7 класс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 час в неделю, в </a:t>
            </a:r>
            <a:r>
              <a:rPr sz="1100" spc="13" dirty="0">
                <a:solidFill>
                  <a:srgbClr val="000000"/>
                </a:solidFill>
                <a:latin typeface="OFKFGU+Calibri"/>
                <a:cs typeface="OFKFGU+Calibri"/>
              </a:rPr>
              <a:t>8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классах</a:t>
            </a:r>
            <a:r>
              <a:rPr sz="1100" spc="-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  <a:p>
            <a:pPr marL="0" marR="0">
              <a:lnSpc>
                <a:spcPts val="1347"/>
              </a:lnSpc>
              <a:spcBef>
                <a:spcPts val="45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Всего:</a:t>
            </a:r>
            <a:r>
              <a:rPr sz="11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68 часов</a:t>
            </a:r>
            <a:r>
              <a:rPr sz="1100" spc="-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</a:t>
            </a:r>
            <a:r>
              <a:rPr sz="11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1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 в неделю в 5 и 6 классах</a:t>
            </a:r>
            <a:r>
              <a:rPr sz="11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соответственно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07238" y="4687548"/>
            <a:ext cx="55592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754503" y="4893841"/>
            <a:ext cx="242772" cy="48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201035" y="4893841"/>
            <a:ext cx="242772" cy="484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647186" y="4893841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07238" y="4916402"/>
            <a:ext cx="730415" cy="438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0" marR="0">
              <a:lnSpc>
                <a:spcPts val="1347"/>
              </a:lnSpc>
              <a:spcBef>
                <a:spcPts val="505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07238" y="5346551"/>
            <a:ext cx="1226689" cy="37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Изобразительное</a:t>
            </a:r>
          </a:p>
          <a:p>
            <a:pPr marL="0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искусство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754503" y="540781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201035" y="540781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647186" y="540781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994783" y="5430371"/>
            <a:ext cx="441866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102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(три инвариантных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модуля): 5–7 классы,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</a:t>
            </a:r>
            <a:r>
              <a:rPr sz="11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754503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201035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647186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093718" y="5687580"/>
            <a:ext cx="24292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538472" y="5687580"/>
            <a:ext cx="244297" cy="479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</a:p>
          <a:p>
            <a:pPr marL="1524" marR="0">
              <a:lnSpc>
                <a:spcPts val="1713"/>
              </a:lnSpc>
              <a:spcBef>
                <a:spcPts val="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07238" y="5710141"/>
            <a:ext cx="640627" cy="20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994783" y="5710141"/>
            <a:ext cx="2896675" cy="20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2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136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5–8 классах,</a:t>
            </a:r>
            <a:r>
              <a:rPr sz="1100" spc="-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1 час в неделю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07238" y="5933545"/>
            <a:ext cx="85535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4994783" y="5933545"/>
            <a:ext cx="45757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272 часа: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5—7 классах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</a:t>
            </a:r>
            <a:r>
              <a:rPr sz="11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  <a:r>
              <a:rPr sz="1100" spc="25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часа</a:t>
            </a:r>
            <a:r>
              <a:rPr sz="11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неделю, в 8—9 классах</a:t>
            </a:r>
            <a:r>
              <a:rPr sz="1100" spc="2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— 1 час.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07238" y="6133494"/>
            <a:ext cx="875895" cy="376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2754503" y="6194753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3201035" y="6194753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647186" y="6194753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4093718" y="6194753"/>
            <a:ext cx="242772" cy="563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70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4539996" y="6194753"/>
            <a:ext cx="242772" cy="563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3</a:t>
            </a:r>
          </a:p>
          <a:p>
            <a:pPr marL="0" marR="0">
              <a:lnSpc>
                <a:spcPts val="1713"/>
              </a:lnSpc>
              <a:spcBef>
                <a:spcPts val="70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994783" y="6217314"/>
            <a:ext cx="35199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510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(три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 в каждом классе)???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07238" y="6524857"/>
            <a:ext cx="44185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4994783" y="6524857"/>
            <a:ext cx="456904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Всего</a:t>
            </a:r>
            <a:r>
              <a:rPr sz="11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68 часов</a:t>
            </a:r>
            <a:r>
              <a:rPr sz="11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с 8 по</a:t>
            </a:r>
            <a:r>
              <a:rPr sz="11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9 класс,</a:t>
            </a:r>
            <a:r>
              <a:rPr sz="11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34 часа</a:t>
            </a:r>
            <a:r>
              <a:rPr sz="11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каждом</a:t>
            </a:r>
            <a:r>
              <a:rPr sz="11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классе,</a:t>
            </a:r>
            <a:r>
              <a:rPr sz="11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по 1 часу</a:t>
            </a:r>
            <a:r>
              <a:rPr sz="11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OFKFGU+Calibri"/>
                <a:cs typeface="OFKFGU+Calibri"/>
              </a:rPr>
              <a:t>в неделю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1637" y="908720"/>
            <a:ext cx="5856651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учебный  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371" y="2348880"/>
            <a:ext cx="4032448" cy="914400"/>
          </a:xfrm>
          <a:prstGeom prst="rect">
            <a:avLst/>
          </a:prstGeom>
          <a:solidFill>
            <a:srgbClr val="CCCC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Обязательная часть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1957" y="2348880"/>
            <a:ext cx="6144683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Часть формируемая участниками образовательных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371" y="3284984"/>
            <a:ext cx="4032448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определяет состав учебных предметов обязательных для всех имеющих по данной программе государственную аккредитацию образовательных организаций, реализующих образовательную программу основного общего образования, и учебное время, отводимое на их изучение по классам (годам) обучения.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3"/>
            <a:ext cx="117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Приказ Министерства просвещения РФ от 16 ноября 2022 г. № 993 «Об утверждении федеральной образовательной программы основного общего образования»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03712" y="1844824"/>
            <a:ext cx="38404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36160" y="1844824"/>
            <a:ext cx="38404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1957" y="3287792"/>
            <a:ext cx="6192011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определяет время, отводимое на изучение учебных предметов, учебных курсов, учебных модулей по выбору обучающихся, родителей (законных представителей) несовершеннолетних обучающихся,   в том числе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предусматривающие углубленное изучение учебных предметов, с целью удовлетворения различных интересов обучающихся, потребностей в физическом развитии и совершенствовании,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а также учитывающие этнокультурные интересы, особые образовательные потребности обучающихся с ОВЗ.</a:t>
            </a:r>
          </a:p>
        </p:txBody>
      </p:sp>
    </p:spTree>
    <p:extLst>
      <p:ext uri="{BB962C8B-B14F-4D97-AF65-F5344CB8AC3E}">
        <p14:creationId xmlns:p14="http://schemas.microsoft.com/office/powerpoint/2010/main" val="34750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13" y="285728"/>
            <a:ext cx="10753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Организационный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</a:t>
            </a: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6713" y="1428736"/>
          <a:ext cx="10849207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6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Характеристики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Обязательная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часть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Формируемая часть участниками образовательных отношений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в часах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Часы обязательной части учебного плана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(О)  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Часы вариативной части учебного плана </a:t>
                      </a:r>
                      <a:r>
                        <a:rPr lang="ru-RU" sz="200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плюс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часы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внеурочной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деятельности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(Ф)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Соотношение  в %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66712" y="1428736"/>
            <a:ext cx="3048021" cy="1500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96641"/>
              </p:ext>
            </p:extLst>
          </p:nvPr>
        </p:nvGraphicFramePr>
        <p:xfrm>
          <a:off x="143339" y="332656"/>
          <a:ext cx="11809312" cy="59306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49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9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5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5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97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ФГОС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2021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Перераспределение часов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79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Предметные области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Учебные предметы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Учебные курсы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530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 и литература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 язык,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нет, обязательные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24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 и родная литература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Родной язык и (или) государственный язык республики Р Ф, 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Родная литература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12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Иностранные языки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Иностранный язык,</a:t>
                      </a:r>
                    </a:p>
                    <a:p>
                      <a:pPr algn="l"/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Второй иностранный язык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нет,  ГИА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744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Информатика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Алгебра, Геометрия, Вероятность и статистика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нет,  ГИА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Общественно-научные предметы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История,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История России, Всеобщая история</a:t>
                      </a:r>
                      <a:endParaRPr lang="ru-RU" sz="105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нет, обязательные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Естественно-научные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предметы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Физика,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Химия,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нет,  ГИА</a:t>
                      </a:r>
                    </a:p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5157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ОДНКНР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ОДНКНР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Вводится поэтапно с 2023\2024 учебного года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2125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Изобразительное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искусство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689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7293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ОБЖ</a:t>
                      </a:r>
                    </a:p>
                  </a:txBody>
                  <a:tcPr marL="121920" marR="1219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культура,</a:t>
                      </a: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ОБЖ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  <a:r>
                        <a:rPr lang="ru-RU" sz="1200" b="0" baseline="0" dirty="0">
                          <a:latin typeface="Arial" pitchFamily="34" charset="0"/>
                          <a:cs typeface="Arial" pitchFamily="34" charset="0"/>
                        </a:rPr>
                        <a:t> культура </a:t>
                      </a:r>
                      <a:r>
                        <a:rPr lang="ru-RU" sz="1200" b="1" baseline="0" dirty="0">
                          <a:latin typeface="Arial" pitchFamily="34" charset="0"/>
                          <a:cs typeface="Arial" pitchFamily="34" charset="0"/>
                        </a:rPr>
                        <a:t>-д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  <a:p>
                      <a:pPr algn="ctr"/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ОБЖ </a:t>
                      </a:r>
                      <a:r>
                        <a:rPr lang="ru-RU" sz="1200" b="1" dirty="0">
                          <a:latin typeface="Arial" pitchFamily="34" charset="0"/>
                          <a:cs typeface="Arial" pitchFamily="34" charset="0"/>
                        </a:rPr>
                        <a:t>- нет, обязательный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3263" name="Прямоугольник 3"/>
          <p:cNvSpPr>
            <a:spLocks noChangeArrowheads="1"/>
          </p:cNvSpPr>
          <p:nvPr/>
        </p:nvSpPr>
        <p:spPr bwMode="auto">
          <a:xfrm>
            <a:off x="2453355" y="0"/>
            <a:ext cx="7393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Обязательные предметные области и учебные предметы по ФГОС ООО</a:t>
            </a:r>
          </a:p>
        </p:txBody>
      </p:sp>
    </p:spTree>
    <p:extLst>
      <p:ext uri="{BB962C8B-B14F-4D97-AF65-F5344CB8AC3E}">
        <p14:creationId xmlns:p14="http://schemas.microsoft.com/office/powerpoint/2010/main" val="42273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023" y="121325"/>
            <a:ext cx="530321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Среднее</a:t>
            </a:r>
            <a:r>
              <a:rPr sz="3200" b="1" spc="1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85859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10-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11</a:t>
            </a:r>
            <a:r>
              <a:rPr sz="2400" b="1" spc="-3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023" y="952099"/>
            <a:ext cx="1038056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СОО</a:t>
            </a:r>
            <a:r>
              <a:rPr sz="2400" b="1" spc="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срок</a:t>
            </a:r>
            <a:r>
              <a:rPr sz="18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01126" y="2676130"/>
            <a:ext cx="2971144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Принятие</a:t>
            </a:r>
            <a:r>
              <a:rPr sz="2000" spc="-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педсовете 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директором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3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 ООП</a:t>
            </a:r>
            <a:r>
              <a:rPr sz="20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3666" y="2769589"/>
            <a:ext cx="1962675" cy="898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3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28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OFKFGU+Calibri"/>
                <a:cs typeface="OFKFGU+Calibri"/>
              </a:rPr>
              <a:t>СОО +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FKFGU+Calibri"/>
                <a:cs typeface="OFKFGU+Calibri"/>
              </a:rPr>
              <a:t>ФОП СОО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1622" y="2921524"/>
            <a:ext cx="3120711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Разработка</a:t>
            </a:r>
            <a:r>
              <a:rPr sz="1800" i="1" spc="2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школой</a:t>
            </a:r>
            <a:r>
              <a:rPr sz="1800" i="1" spc="23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ООП СОО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</a:t>
            </a:r>
            <a:r>
              <a:rPr sz="1800" i="1" spc="12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основе</a:t>
            </a:r>
            <a:r>
              <a:rPr sz="1800" i="1" spc="1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ФОП СОО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01126" y="3590784"/>
            <a:ext cx="274767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(не позднее 31.08.2023)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9333" y="4976722"/>
            <a:ext cx="842413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8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на уровень</a:t>
            </a:r>
            <a:r>
              <a:rPr sz="2800" b="1" spc="2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C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 с 2023</a:t>
            </a:r>
            <a:r>
              <a:rPr sz="28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</a:t>
            </a:r>
            <a:r>
              <a:rPr sz="2800" b="1" spc="5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учебного </a:t>
            </a:r>
            <a:r>
              <a:rPr sz="28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381" y="188641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Письмо Министерства просвещения РФ от 15 февраля 2022 г. N АЗ-113/03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"О направлении методических рекомендаций"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3789041"/>
            <a:ext cx="1142526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     Наряду с зачислением на обучение в 1 и 5 классы обучающихся по основным образовательным программам начального общего и основного общего образования, разработанным в соответствии с обновленными </a:t>
            </a:r>
            <a:r>
              <a:rPr lang="ru-RU" sz="1600" dirty="0">
                <a:latin typeface="Arial" pitchFamily="34" charset="0"/>
                <a:cs typeface="Arial" pitchFamily="34" charset="0"/>
                <a:hlinkClick r:id="rId3"/>
              </a:rPr>
              <a:t>ФГОС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НОО и ООО,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рекомендуется к 2024-2025 учебному году обеспечить переход на обучение в соответствии с обновленными ФГОС 2-4 классов и 6-9 классов.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    Важно отметить, что решение в отношении 2-4 классов и 6-9 классов о переходе на обучение в соответствии с требованиями обновленных </a:t>
            </a:r>
            <a:r>
              <a:rPr lang="ru-RU" sz="1600" dirty="0">
                <a:latin typeface="Arial" pitchFamily="34" charset="0"/>
                <a:cs typeface="Arial" pitchFamily="34" charset="0"/>
                <a:hlinkClick r:id="rId3"/>
              </a:rPr>
              <a:t>ФГОС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принимается образовательной организацией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наличии соответствующих условий и согласия родителей (законных представителей) несовершеннолетних обучающихся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10 классы переходят на обновленный ФГОС СОО в 2023-2024 учебном году.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45087"/>
              </p:ext>
            </p:extLst>
          </p:nvPr>
        </p:nvGraphicFramePr>
        <p:xfrm>
          <a:off x="335360" y="908720"/>
          <a:ext cx="11041225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8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3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8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5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22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94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9491"/>
                <a:gridCol w="769491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Учебный год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Классы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2022\2023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2023\2024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2024\2025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2025\2026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386" y="67290"/>
            <a:ext cx="954506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?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Как </a:t>
            </a:r>
            <a:r>
              <a:rPr sz="24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разработать</a:t>
            </a:r>
            <a:r>
              <a:rPr sz="24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единую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ООП 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СОО,</a:t>
            </a:r>
            <a:r>
              <a:rPr sz="2400" b="1" spc="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действующую</a:t>
            </a:r>
            <a:r>
              <a:rPr sz="2400" b="1" spc="2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</a:t>
            </a:r>
            <a:r>
              <a:rPr sz="2400" b="1" spc="-1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01.09.2023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7361" y="1101487"/>
            <a:ext cx="262788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Содержательный</a:t>
            </a:r>
            <a:r>
              <a:rPr sz="180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8609" y="1101487"/>
            <a:ext cx="274904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18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2366" y="1753475"/>
            <a:ext cx="1378586" cy="65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75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278" y="1749792"/>
            <a:ext cx="1378586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75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15544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44891" y="1749792"/>
            <a:ext cx="1326096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01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89915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88803" y="1749792"/>
            <a:ext cx="1326096" cy="95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011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Учебный</a:t>
            </a:r>
          </a:p>
          <a:p>
            <a:pPr marL="89915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</a:t>
            </a:r>
            <a:r>
              <a:rPr sz="2000" b="1" spc="-2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</a:t>
            </a:r>
            <a:r>
              <a:rPr sz="20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37814" y="2362785"/>
            <a:ext cx="1063727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</a:t>
            </a:r>
            <a:r>
              <a:rPr sz="20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85846" y="3072661"/>
            <a:ext cx="1813483" cy="1322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3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20116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  <a:p>
            <a:pPr marL="29413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литература,</a:t>
            </a:r>
            <a:r>
              <a:rPr sz="1400" b="1" spc="27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16154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</a:p>
          <a:p>
            <a:pPr marL="20573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</a:t>
            </a:r>
            <a:r>
              <a:rPr sz="1400" b="1" spc="-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89113" y="3249191"/>
            <a:ext cx="1837361" cy="153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91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Разрабатывается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федерального</a:t>
            </a:r>
          </a:p>
          <a:p>
            <a:pPr marL="502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плана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ФОП</a:t>
            </a:r>
          </a:p>
          <a:p>
            <a:pPr marL="36728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(приказ</a:t>
            </a:r>
          </a:p>
          <a:p>
            <a:pPr marL="15697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Минпросвещения</a:t>
            </a:r>
          </a:p>
          <a:p>
            <a:pPr marL="548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России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от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23.11.2022</a:t>
            </a:r>
          </a:p>
          <a:p>
            <a:pPr marL="54406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№1014)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70592" y="3462551"/>
            <a:ext cx="1898443" cy="1109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5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Используется</a:t>
            </a:r>
          </a:p>
          <a:p>
            <a:pPr marL="3810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разработанный ранее</a:t>
            </a:r>
          </a:p>
          <a:p>
            <a:pPr marL="1310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основе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плана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примерной ООП</a:t>
            </a:r>
          </a:p>
          <a:p>
            <a:pPr marL="708914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5701" y="3913291"/>
            <a:ext cx="2093080" cy="83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84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ООП</a:t>
            </a:r>
            <a:r>
              <a:rPr sz="3200" b="1" spc="-2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</a:p>
          <a:p>
            <a:pPr marL="0" marR="0">
              <a:lnSpc>
                <a:spcPts val="2446"/>
              </a:lnSpc>
              <a:spcBef>
                <a:spcPts val="50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OFKFGU+Calibri"/>
                <a:cs typeface="OFKFGU+Calibri"/>
              </a:rPr>
              <a:t>(одна</a:t>
            </a:r>
            <a:r>
              <a:rPr sz="20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OFKFGU+Calibri"/>
                <a:cs typeface="OFKFGU+Calibri"/>
              </a:rPr>
              <a:t>на уровень)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65115" y="4014517"/>
            <a:ext cx="1721789" cy="1017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95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121919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разработанных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ранее</a:t>
            </a:r>
            <a:r>
              <a:rPr sz="1600" spc="3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РП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</a:p>
          <a:p>
            <a:pPr marL="298703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52902" y="4809477"/>
            <a:ext cx="1679461" cy="6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8077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(</a:t>
            </a:r>
            <a:r>
              <a:rPr sz="14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  <a:p>
            <a:pPr marL="21793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по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остальным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74465" y="5450126"/>
            <a:ext cx="103854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023" y="121325"/>
            <a:ext cx="530321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Среднее</a:t>
            </a:r>
            <a:r>
              <a:rPr sz="3200" b="1" spc="1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общее</a:t>
            </a:r>
            <a:r>
              <a:rPr sz="3200" b="1" spc="-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7064" y="148443"/>
            <a:ext cx="185859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10-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11</a:t>
            </a:r>
            <a:r>
              <a:rPr sz="2400" b="1" spc="-3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классы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516" y="844530"/>
            <a:ext cx="1038084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Разработка</a:t>
            </a:r>
            <a:r>
              <a:rPr sz="240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в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каждой</a:t>
            </a:r>
            <a:r>
              <a:rPr sz="2400" b="1" spc="2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UNISPD+Calibri Bold"/>
                <a:cs typeface="UNISPD+Calibri Bold"/>
              </a:rPr>
              <a:t>школе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на основе</a:t>
            </a:r>
            <a:r>
              <a:rPr sz="2400" b="1" spc="-2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ФОП и </a:t>
            </a:r>
            <a:r>
              <a:rPr sz="2400" b="1" spc="-26" dirty="0">
                <a:solidFill>
                  <a:srgbClr val="0070C0"/>
                </a:solidFill>
                <a:latin typeface="UNISPD+Calibri Bold"/>
                <a:cs typeface="UNISPD+Calibri Bold"/>
              </a:rPr>
              <a:t>ФГОС</a:t>
            </a:r>
            <a:r>
              <a:rPr sz="2400" b="1" spc="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СОО</a:t>
            </a:r>
            <a:r>
              <a:rPr sz="2400" b="1" spc="2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срок</a:t>
            </a:r>
            <a:r>
              <a:rPr sz="18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8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31.08.2023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859" y="1531891"/>
            <a:ext cx="877811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разработки</a:t>
            </a: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РП</a:t>
            </a:r>
            <a:r>
              <a:rPr sz="1800" b="1" spc="2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1800" b="1" spc="-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содержательном</a:t>
            </a:r>
            <a:r>
              <a:rPr sz="1800" b="1" spc="-1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разделе</a:t>
            </a:r>
            <a:r>
              <a:rPr sz="1800" b="1" spc="-1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ООП СОО </a:t>
            </a:r>
            <a:r>
              <a:rPr sz="1800" b="1" spc="-12" dirty="0">
                <a:solidFill>
                  <a:srgbClr val="0070C0"/>
                </a:solidFill>
                <a:latin typeface="UNISPD+Calibri Bold"/>
                <a:cs typeface="UNISPD+Calibri Bold"/>
              </a:rPr>
              <a:t>используются</a:t>
            </a:r>
            <a:r>
              <a:rPr sz="18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628" y="1903142"/>
            <a:ext cx="76938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Классы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48384" y="1903142"/>
            <a:ext cx="3352665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  <a:r>
              <a:rPr sz="1600" b="1" spc="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97780" y="1903142"/>
            <a:ext cx="5874832" cy="46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*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(портал единого содержания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200" spc="18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разработанные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628" y="2419493"/>
            <a:ext cx="455008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10 классы</a:t>
            </a:r>
            <a:r>
              <a:rPr sz="1800" b="1" spc="1637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по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97780" y="2420135"/>
            <a:ext cx="3334483" cy="132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Утверждение новых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РП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(продолжение)</a:t>
            </a:r>
            <a:r>
              <a:rPr sz="140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основе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ПРП* по</a:t>
            </a:r>
            <a:r>
              <a:rPr sz="1400" spc="3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алгебра,</a:t>
            </a:r>
            <a:r>
              <a:rPr sz="14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геометрия,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вероятность</a:t>
            </a:r>
            <a:r>
              <a:rPr sz="1400" b="1" spc="-4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статистика,</a:t>
            </a:r>
            <a:r>
              <a:rPr sz="14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информатика,</a:t>
            </a:r>
            <a:r>
              <a:rPr sz="1400" b="1" spc="-4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физика,</a:t>
            </a:r>
            <a:r>
              <a:rPr sz="14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химия,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4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8384" y="2633495"/>
            <a:ext cx="105917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48384" y="2846565"/>
            <a:ext cx="2928187" cy="46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русский</a:t>
            </a:r>
            <a:r>
              <a:rPr sz="1400" b="1" spc="-2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 литература,</a:t>
            </a:r>
            <a:r>
              <a:rPr sz="1400" b="1" spc="28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история,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обществознание,</a:t>
            </a:r>
            <a:r>
              <a:rPr sz="1400" b="1" spc="-4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география,</a:t>
            </a:r>
            <a:r>
              <a:rPr sz="14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ОБЖ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628" y="4004417"/>
            <a:ext cx="8238816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11 классы</a:t>
            </a:r>
            <a:r>
              <a:rPr sz="1800" b="1" spc="163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П. 27.20 ФОП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СОО:</a:t>
            </a:r>
            <a:r>
              <a:rPr sz="1200" spc="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регламентирует</a:t>
            </a:r>
            <a:r>
              <a:rPr sz="12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завершение</a:t>
            </a:r>
            <a:r>
              <a:rPr sz="12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обучения 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основе</a:t>
            </a:r>
            <a:r>
              <a:rPr sz="12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действующей</a:t>
            </a:r>
            <a:r>
              <a:rPr sz="12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ООП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, </a:t>
            </a: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т.е.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можно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50478" y="4006867"/>
            <a:ext cx="3006047" cy="407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ранее разработанных РП по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48384" y="4190418"/>
            <a:ext cx="6863015" cy="77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реализовывать</a:t>
            </a:r>
            <a:r>
              <a:rPr sz="12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действующий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 соответствующего профиля обучения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принятых 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обучение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уровень</a:t>
            </a:r>
            <a:r>
              <a:rPr sz="12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 общего образования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соответствии с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СОО,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утвержденным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приказом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Министерства образования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науки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6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 от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17.05.2012</a:t>
            </a:r>
            <a:r>
              <a:rPr sz="1200" spc="28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№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413 (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 редакции приказа</a:t>
            </a:r>
            <a:r>
              <a:rPr sz="12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Минпросвещения России от 11.12.2020</a:t>
            </a:r>
            <a:r>
              <a:rPr sz="1200" b="1" spc="28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№712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859" y="5459851"/>
            <a:ext cx="723537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400" b="1" spc="4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ООП на уровень СОО с </a:t>
            </a:r>
            <a:r>
              <a:rPr sz="24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2023</a:t>
            </a:r>
            <a:r>
              <a:rPr sz="24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2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2024 учебного</a:t>
            </a:r>
            <a:r>
              <a:rPr sz="24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UNISPD+Calibri Bold"/>
                <a:cs typeface="UNISPD+Calibri Bold"/>
              </a:rPr>
              <a:t>года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8023" y="6343191"/>
            <a:ext cx="937479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* август 2023 </a:t>
            </a:r>
            <a:r>
              <a:rPr sz="1400" spc="-64" dirty="0">
                <a:solidFill>
                  <a:srgbClr val="000000"/>
                </a:solidFill>
                <a:latin typeface="OFKFGU+Calibri"/>
                <a:cs typeface="OFKFGU+Calibri"/>
              </a:rPr>
              <a:t>г.</a:t>
            </a:r>
            <a:r>
              <a:rPr sz="1400" spc="6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– разработка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ИСРО </a:t>
            </a:r>
            <a:r>
              <a:rPr sz="1400" spc="-52" dirty="0">
                <a:solidFill>
                  <a:srgbClr val="000000"/>
                </a:solidFill>
                <a:latin typeface="OFKFGU+Calibri"/>
                <a:cs typeface="OFKFGU+Calibri"/>
              </a:rPr>
              <a:t>РАО</a:t>
            </a:r>
            <a:r>
              <a:rPr sz="1400" spc="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 по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базовом уровне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50278"/>
            <a:ext cx="291260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Изменения</a:t>
            </a:r>
            <a:r>
              <a:rPr sz="2000" b="1" spc="-2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во </a:t>
            </a:r>
            <a:r>
              <a:rPr sz="20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ФГОС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257" y="408448"/>
            <a:ext cx="68540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Было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3033" y="408448"/>
            <a:ext cx="71843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Стало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93910" y="408448"/>
            <a:ext cx="141688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Примечание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2257" y="776658"/>
            <a:ext cx="4554000" cy="40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учебных занятий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 2 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одного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обучающегося</a:t>
            </a:r>
            <a:r>
              <a:rPr sz="12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менее 2170 часов и не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2590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 (не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37 часов в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нед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.).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3033" y="776658"/>
            <a:ext cx="4564642" cy="40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занятий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 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года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одного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обучающегося</a:t>
            </a:r>
            <a:r>
              <a:rPr sz="12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менее 2170 часов и не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2516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 (не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более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37 часов в</a:t>
            </a:r>
            <a:r>
              <a:rPr sz="12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нед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.).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2257" y="1232304"/>
            <a:ext cx="7912890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18.3.1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СОО/ П.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27.13. ФОП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/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Профили обучения: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естественно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научный,</a:t>
            </a:r>
            <a:r>
              <a:rPr sz="1400" b="1" spc="-43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гуманитарный,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социально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экономический,</a:t>
            </a:r>
            <a:r>
              <a:rPr sz="14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технологический,</a:t>
            </a:r>
            <a:r>
              <a:rPr sz="140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универсальный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2257" y="1750464"/>
            <a:ext cx="4493103" cy="2176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профиля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 должен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содержать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11 (12) учебных предметов</a:t>
            </a:r>
            <a:r>
              <a:rPr sz="1400" b="1" spc="-4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предусматривать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не менее одного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учебного предмета</a:t>
            </a:r>
            <a:r>
              <a:rPr sz="14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 каждой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предметной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области, том числе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общими</a:t>
            </a: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для включения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во</a:t>
            </a: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все</a:t>
            </a:r>
            <a:r>
              <a:rPr sz="1400" b="1" spc="-2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учебные планы</a:t>
            </a:r>
            <a:r>
              <a:rPr sz="140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являются учебные предметы: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"Русский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"Литература"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"Иностранный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"Математика"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"История"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63033" y="1750464"/>
            <a:ext cx="4610550" cy="682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профиля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 и (или) индивидуальный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план должны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содержать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не</a:t>
            </a:r>
            <a:r>
              <a:rPr sz="14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менее</a:t>
            </a:r>
            <a:r>
              <a:rPr sz="14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13 учебных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93910" y="1751397"/>
            <a:ext cx="2403153" cy="2922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05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родного языка</a:t>
            </a:r>
            <a:r>
              <a:rPr sz="1050" b="1" spc="-3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 родной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литературы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 по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заявлениям</a:t>
            </a:r>
            <a:r>
              <a:rPr sz="105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05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родителей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  <a:r>
              <a:rPr sz="1050" spc="-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</a:t>
            </a:r>
          </a:p>
          <a:p>
            <a:pPr marL="0" marR="0">
              <a:lnSpc>
                <a:spcPts val="126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несовершеннолетних</a:t>
            </a:r>
            <a:r>
              <a:rPr sz="1050" spc="-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05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наличии</a:t>
            </a:r>
            <a:r>
              <a:rPr sz="1050" spc="-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возможностей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организации,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осуществляющей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05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деятельность.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Изучение</a:t>
            </a:r>
            <a:r>
              <a:rPr sz="1050" b="1" spc="-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второго иностранного</a:t>
            </a:r>
            <a:r>
              <a:rPr sz="105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языка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из</a:t>
            </a:r>
            <a:r>
              <a:rPr sz="105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перечня,</a:t>
            </a:r>
            <a:r>
              <a:rPr sz="105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предлагаемого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организацией,</a:t>
            </a:r>
            <a:r>
              <a:rPr sz="1050" spc="-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осуществляющей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05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деятельность,</a:t>
            </a:r>
          </a:p>
          <a:p>
            <a:pPr marL="0" marR="0">
              <a:lnSpc>
                <a:spcPts val="126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осуществляется по заявлению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05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родителей</a:t>
            </a:r>
            <a:r>
              <a:rPr sz="1050" spc="-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(законных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представителей)</a:t>
            </a:r>
            <a:r>
              <a:rPr sz="1050" spc="-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несовершеннолетних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05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и при</a:t>
            </a:r>
            <a:r>
              <a:rPr sz="105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наличии</a:t>
            </a:r>
            <a:r>
              <a:rPr sz="1050" spc="-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указанной</a:t>
            </a:r>
            <a:r>
              <a:rPr sz="1050" spc="-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050" spc="-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необходимых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FKFGU+Calibri"/>
                <a:cs typeface="OFKFGU+Calibri"/>
              </a:rPr>
              <a:t>условий.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63033" y="2390798"/>
            <a:ext cx="217492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обязательных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предметов: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63033" y="2817518"/>
            <a:ext cx="3496289" cy="1749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"Русский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"Литература"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"Иностранный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язык"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"Математика"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"История"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"Физическая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культура"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безопасности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  <a:r>
              <a:rPr sz="1400" dirty="0">
                <a:solidFill>
                  <a:srgbClr val="C00000"/>
                </a:solidFill>
                <a:latin typeface="TBHMEF+Calibri"/>
                <a:cs typeface="TBHMEF+Calibri"/>
              </a:rPr>
              <a:t>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Физика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2257" y="3884699"/>
            <a:ext cx="3494762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"Физическая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культура"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"Основы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безопасности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жизнедеятельности"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"Астрономия".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63033" y="4524779"/>
            <a:ext cx="123800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Информатика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63033" y="4737849"/>
            <a:ext cx="1474125" cy="6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Химия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Биология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Обществознание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63033" y="5378473"/>
            <a:ext cx="97045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География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2257" y="5591858"/>
            <a:ext cx="4316970" cy="68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 этом учебный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план</a:t>
            </a:r>
            <a:r>
              <a:rPr sz="14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профиля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обучения (кроме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универсального) должен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содержать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не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менее</a:t>
            </a:r>
            <a:r>
              <a:rPr sz="14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 (4)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учебных</a:t>
            </a: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4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углубленном уровне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изучения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63033" y="5591858"/>
            <a:ext cx="4645020" cy="89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предусматривать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  <a:r>
              <a:rPr sz="14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не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менее</a:t>
            </a:r>
            <a:r>
              <a:rPr sz="1400" b="1" spc="-3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предметов</a:t>
            </a:r>
            <a:r>
              <a:rPr sz="1400" b="1" spc="-4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углубленном уровне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соответствующей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профилю обучения предметной области и (или) смежной 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ней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предметной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области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2257" y="6537043"/>
            <a:ext cx="869906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учебном плане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должно</a:t>
            </a:r>
            <a:r>
              <a:rPr sz="14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быть предусмотрено выполнение</a:t>
            </a:r>
            <a:r>
              <a:rPr sz="14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обучающимися</a:t>
            </a:r>
            <a:r>
              <a:rPr sz="14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индивидуального(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ых)</a:t>
            </a:r>
            <a:r>
              <a:rPr sz="1400" b="1" spc="-3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проекта(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ов</a:t>
            </a: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775" y="54209"/>
            <a:ext cx="1054763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Организационный</a:t>
            </a:r>
            <a:r>
              <a:rPr sz="2400" b="1" spc="34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раздел</a:t>
            </a:r>
            <a:r>
              <a:rPr sz="2400" b="1" spc="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ФОП среднего</a:t>
            </a:r>
            <a:r>
              <a:rPr sz="2400" b="1" spc="1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общего образования. Учебный</a:t>
            </a:r>
            <a:r>
              <a:rPr sz="2400" b="1" spc="2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план.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73191" y="390130"/>
            <a:ext cx="481254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Учебный период:</a:t>
            </a:r>
            <a:r>
              <a:rPr sz="2000" b="1" spc="-17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01.09</a:t>
            </a:r>
            <a:r>
              <a:rPr sz="2000" b="1" spc="-3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-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20.05,</a:t>
            </a:r>
            <a:r>
              <a:rPr sz="2000" b="1" spc="-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34 недели.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75425" y="826248"/>
            <a:ext cx="368595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2" dirty="0">
                <a:solidFill>
                  <a:srgbClr val="FF0000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000" b="1" spc="30" dirty="0">
                <a:solidFill>
                  <a:srgbClr val="FF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UNISPD+Calibri Bold"/>
                <a:cs typeface="UNISPD+Calibri Bold"/>
              </a:rPr>
              <a:t>УЧЕБНЫЙ</a:t>
            </a:r>
            <a:r>
              <a:rPr sz="2000" b="1" spc="-11" dirty="0">
                <a:solidFill>
                  <a:srgbClr val="FF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UNISPD+Calibri Bold"/>
                <a:cs typeface="UNISPD+Calibri Bold"/>
              </a:rPr>
              <a:t>ПЛАН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43877" y="1401214"/>
            <a:ext cx="2109982" cy="75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11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Учебные</a:t>
            </a:r>
            <a:r>
              <a:rPr sz="1400" b="1" spc="-14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предметы</a:t>
            </a:r>
          </a:p>
          <a:p>
            <a:pPr marL="0" marR="0">
              <a:lnSpc>
                <a:spcPts val="1919"/>
              </a:lnSpc>
              <a:spcBef>
                <a:spcPts val="7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1. Русский</a:t>
            </a:r>
            <a:r>
              <a:rPr sz="16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язык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Б</a:t>
            </a:r>
          </a:p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2. Литература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43877" y="2124376"/>
            <a:ext cx="235252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3. Иностранный язык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94722" y="2352432"/>
            <a:ext cx="1417102" cy="126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при наличии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возможностей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6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заявлению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родителей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3877" y="2375582"/>
            <a:ext cx="2428199" cy="1526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Родной</a:t>
            </a:r>
            <a:r>
              <a:rPr sz="1600" spc="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язык и (или)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государственный язык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республики РФ</a:t>
            </a:r>
          </a:p>
          <a:p>
            <a:pPr marL="0" marR="0">
              <a:lnSpc>
                <a:spcPts val="1953"/>
              </a:lnSpc>
              <a:spcBef>
                <a:spcPts val="25"/>
              </a:spcBef>
              <a:spcAft>
                <a:spcPts val="0"/>
              </a:spcAft>
            </a:pPr>
            <a:r>
              <a:rPr sz="1600" u="sng" spc="-16" dirty="0">
                <a:solidFill>
                  <a:srgbClr val="000000"/>
                </a:solidFill>
                <a:latin typeface="OFKFGU+Calibri"/>
                <a:cs typeface="OFKFGU+Calibri"/>
              </a:rPr>
              <a:t>Родная</a:t>
            </a:r>
            <a:r>
              <a:rPr sz="1600" u="sng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1953"/>
              </a:lnSpc>
              <a:spcBef>
                <a:spcPts val="31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Второй</a:t>
            </a:r>
            <a:r>
              <a:rPr sz="1600" u="sng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600" u="sng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4.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География</a:t>
            </a:r>
            <a:r>
              <a:rPr sz="16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43877" y="3887389"/>
            <a:ext cx="1910564" cy="555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5. Математика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48"/>
              </a:lnSpc>
              <a:spcBef>
                <a:spcPts val="2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6. Информатика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55180" y="4567705"/>
            <a:ext cx="2028828" cy="50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96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Учебные</a:t>
            </a:r>
            <a:r>
              <a:rPr sz="1400" b="1" spc="-14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предметы</a:t>
            </a:r>
          </a:p>
          <a:p>
            <a:pPr marL="0" marR="0">
              <a:lnSpc>
                <a:spcPts val="1918"/>
              </a:lnSpc>
              <a:spcBef>
                <a:spcPts val="7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7. История</a:t>
            </a:r>
            <a:r>
              <a:rPr sz="16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94934" y="4604275"/>
            <a:ext cx="75415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Право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10810" y="5051696"/>
            <a:ext cx="124070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Экономика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55180" y="5039534"/>
            <a:ext cx="2259101" cy="1541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8. Обществознание</a:t>
            </a:r>
            <a:r>
              <a:rPr sz="16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У</a:t>
            </a:r>
          </a:p>
          <a:p>
            <a:pPr marL="0" marR="0">
              <a:lnSpc>
                <a:spcPts val="1948"/>
              </a:lnSpc>
              <a:spcBef>
                <a:spcPts val="78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9.</a:t>
            </a:r>
            <a:r>
              <a:rPr sz="1600" b="1" spc="37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+ Физика</a:t>
            </a:r>
            <a:r>
              <a:rPr sz="1600" b="1" spc="2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51"/>
              </a:lnSpc>
              <a:spcBef>
                <a:spcPts val="27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10.</a:t>
            </a:r>
            <a:r>
              <a:rPr sz="16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+ Химия</a:t>
            </a:r>
            <a:r>
              <a:rPr sz="1600" b="1" spc="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48"/>
              </a:lnSpc>
              <a:spcBef>
                <a:spcPts val="81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11.</a:t>
            </a:r>
            <a:r>
              <a:rPr sz="1600" b="1" spc="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+ Биология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Б, У</a:t>
            </a:r>
          </a:p>
          <a:p>
            <a:pPr marL="0" marR="0">
              <a:lnSpc>
                <a:spcPts val="1951"/>
              </a:lnSpc>
              <a:spcBef>
                <a:spcPts val="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12.</a:t>
            </a:r>
            <a:r>
              <a:rPr sz="16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6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  <a:p>
            <a:pPr marL="0" marR="0">
              <a:lnSpc>
                <a:spcPts val="1948"/>
              </a:lnSpc>
              <a:spcBef>
                <a:spcPts val="3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13.</a:t>
            </a:r>
            <a:r>
              <a:rPr sz="16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ОБЖ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66909" y="5366910"/>
            <a:ext cx="1666093" cy="91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Естествознание</a:t>
            </a:r>
          </a:p>
          <a:p>
            <a:pPr marL="0" marR="0">
              <a:lnSpc>
                <a:spcPts val="2197"/>
              </a:lnSpc>
              <a:spcBef>
                <a:spcPts val="24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Экология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17592" y="5709175"/>
            <a:ext cx="133982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Астрономия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842" y="143490"/>
            <a:ext cx="665149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Профили обучения и сочетание</a:t>
            </a:r>
            <a:r>
              <a:rPr sz="2400" b="1" spc="-15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предметов в них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554" y="925592"/>
            <a:ext cx="105734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Профиль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9438" y="925592"/>
            <a:ext cx="3558094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Предметы </a:t>
            </a:r>
            <a:r>
              <a:rPr sz="18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углублённого</a:t>
            </a: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изучения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(пример*)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68617" y="927401"/>
            <a:ext cx="4161457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Право</a:t>
            </a:r>
            <a:r>
              <a:rPr sz="1600" b="1" spc="1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38" dirty="0">
                <a:solidFill>
                  <a:srgbClr val="000000"/>
                </a:solidFill>
                <a:latin typeface="UNISPD+Calibri Bold"/>
                <a:cs typeface="UNISPD+Calibri Bold"/>
              </a:rPr>
              <a:t>ОУ</a:t>
            </a:r>
            <a:r>
              <a:rPr sz="1600" b="1" spc="5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предложить</a:t>
            </a:r>
            <a:r>
              <a:rPr sz="1600" b="1" spc="18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обучающемуся</a:t>
            </a:r>
            <a:r>
              <a:rPr sz="16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третий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предмет</a:t>
            </a:r>
            <a:r>
              <a:rPr sz="1600" b="1" spc="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 углубленном уровне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554" y="1565382"/>
            <a:ext cx="1876898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6" dirty="0">
                <a:solidFill>
                  <a:srgbClr val="0070C0"/>
                </a:solidFill>
                <a:latin typeface="UNISPD+Calibri Bold"/>
                <a:cs typeface="UNISPD+Calibri Bold"/>
              </a:rPr>
              <a:t>Технологический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69438" y="1565382"/>
            <a:ext cx="2840050" cy="59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физика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68617" y="1565382"/>
            <a:ext cx="3672041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физика +</a:t>
            </a:r>
            <a:r>
              <a:rPr sz="18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4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9554" y="2480454"/>
            <a:ext cx="4209442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7" dirty="0">
                <a:solidFill>
                  <a:srgbClr val="0070C0"/>
                </a:solidFill>
                <a:latin typeface="UNISPD+Calibri Bold"/>
                <a:cs typeface="UNISPD+Calibri Bold"/>
              </a:rPr>
              <a:t>Естественно</a:t>
            </a:r>
            <a:r>
              <a:rPr sz="1800" b="1" spc="-23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00" b="1" spc="-23" dirty="0">
                <a:solidFill>
                  <a:srgbClr val="0070C0"/>
                </a:solidFill>
                <a:latin typeface="UNISPD+Calibri Bold"/>
                <a:cs typeface="UNISPD+Calibri Bold"/>
              </a:rPr>
              <a:t>научный</a:t>
            </a:r>
            <a:r>
              <a:rPr sz="1800" b="1" spc="1507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химия +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биология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68617" y="2480454"/>
            <a:ext cx="333931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химия +</a:t>
            </a:r>
            <a:r>
              <a:rPr sz="18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биология +</a:t>
            </a:r>
            <a:r>
              <a:rPr sz="18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6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69438" y="2754483"/>
            <a:ext cx="1981377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физика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биология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9554" y="3120787"/>
            <a:ext cx="162657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2" dirty="0">
                <a:solidFill>
                  <a:srgbClr val="0070C0"/>
                </a:solidFill>
                <a:latin typeface="UNISPD+Calibri Bold"/>
                <a:cs typeface="UNISPD+Calibri Bold"/>
              </a:rPr>
              <a:t>Гуманитарный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69438" y="3120787"/>
            <a:ext cx="3283535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литература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8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язык +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история</a:t>
            </a:r>
            <a:r>
              <a:rPr sz="18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68617" y="3120787"/>
            <a:ext cx="454479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литература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6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69438" y="3943457"/>
            <a:ext cx="3818667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</a:t>
            </a:r>
            <a:r>
              <a:rPr sz="18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язык +</a:t>
            </a:r>
            <a:r>
              <a:rPr sz="18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554" y="4309889"/>
            <a:ext cx="1716099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3" dirty="0">
                <a:solidFill>
                  <a:srgbClr val="0070C0"/>
                </a:solidFill>
                <a:latin typeface="UNISPD+Calibri Bold"/>
                <a:cs typeface="UNISPD+Calibri Bold"/>
              </a:rPr>
              <a:t>Социально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экономический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69438" y="4309889"/>
            <a:ext cx="3149016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 география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68617" y="4309889"/>
            <a:ext cx="460271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 +</a:t>
            </a:r>
            <a:r>
              <a:rPr sz="18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  <a:r>
              <a:rPr sz="1800" spc="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+</a:t>
            </a:r>
            <a:r>
              <a:rPr sz="18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предмет </a:t>
            </a:r>
            <a:r>
              <a:rPr sz="1800" i="1" spc="-26" dirty="0">
                <a:solidFill>
                  <a:srgbClr val="000000"/>
                </a:solidFill>
                <a:latin typeface="CNDBMP+Calibri Italic"/>
                <a:cs typeface="CNDBMP+Calibri Italic"/>
              </a:rPr>
              <a:t>ОУ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9554" y="4949969"/>
            <a:ext cx="173674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7" dirty="0">
                <a:solidFill>
                  <a:srgbClr val="0070C0"/>
                </a:solidFill>
                <a:latin typeface="UNISPD+Calibri Bold"/>
                <a:cs typeface="UNISPD+Calibri Bold"/>
              </a:rPr>
              <a:t>Универсальный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69438" y="4949969"/>
            <a:ext cx="387340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два учебных</a:t>
            </a:r>
            <a:r>
              <a:rPr sz="18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</a:t>
            </a:r>
            <a:r>
              <a:rPr sz="18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определяет </a:t>
            </a:r>
            <a:r>
              <a:rPr sz="1800" spc="-27" dirty="0">
                <a:solidFill>
                  <a:srgbClr val="000000"/>
                </a:solidFill>
                <a:latin typeface="OFKFGU+Calibri"/>
                <a:cs typeface="OFKFGU+Calibri"/>
              </a:rPr>
              <a:t>ОУ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68617" y="4949969"/>
            <a:ext cx="4461822" cy="86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Универсальный профиль</a:t>
            </a:r>
            <a:r>
              <a:rPr sz="1800" i="1" spc="-11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не</a:t>
            </a:r>
            <a:r>
              <a:rPr sz="1800" i="1" spc="15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может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содержать три предмета</a:t>
            </a:r>
            <a:r>
              <a:rPr sz="1800" i="1" spc="10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 углубленном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уровне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869438" y="5223998"/>
            <a:ext cx="3633389" cy="744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по заявлению обучающегося</a:t>
            </a:r>
          </a:p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(иное сочетание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предметов,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чем</a:t>
            </a:r>
            <a:r>
              <a:rPr sz="14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предложено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п.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27.8 ФОП СОО)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9483" y="6375467"/>
            <a:ext cx="461469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*п. 27.8 Организационного</a:t>
            </a:r>
            <a:r>
              <a:rPr sz="18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раздела</a:t>
            </a:r>
            <a:r>
              <a:rPr sz="18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OFKFGU+Calibri"/>
                <a:cs typeface="OFKFGU+Calibri"/>
              </a:rPr>
              <a:t>ФОП СОО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183" y="109708"/>
            <a:ext cx="7471970" cy="1092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Количество</a:t>
            </a: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часов</a:t>
            </a:r>
            <a:r>
              <a:rPr sz="2400" b="1" spc="-29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по предметам</a:t>
            </a:r>
            <a:r>
              <a:rPr sz="2400" b="1" spc="2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для формирования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2" dirty="0">
                <a:solidFill>
                  <a:srgbClr val="003399"/>
                </a:solidFill>
                <a:latin typeface="UNISPD+Calibri Bold"/>
                <a:cs typeface="UNISPD+Calibri Bold"/>
              </a:rPr>
              <a:t>школой</a:t>
            </a:r>
            <a:r>
              <a:rPr sz="2400" b="1" spc="-1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профильного учебного плана уровня СОО</a:t>
            </a:r>
          </a:p>
          <a:p>
            <a:pPr marL="4224833" marR="0">
              <a:lnSpc>
                <a:spcPts val="1464"/>
              </a:lnSpc>
              <a:spcBef>
                <a:spcPts val="10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Уровень изучения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/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9912" y="551958"/>
            <a:ext cx="3584059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Рабочие</a:t>
            </a: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программы на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базовом и</a:t>
            </a:r>
          </a:p>
          <a:p>
            <a:pPr marL="63550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углубленном</a:t>
            </a:r>
            <a:r>
              <a:rPr sz="1800" b="1" spc="13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уровнях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2728" y="1100308"/>
            <a:ext cx="2720232" cy="592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в 2023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2024</a:t>
            </a:r>
            <a:r>
              <a:rPr sz="1800" b="1" spc="1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учебном </a:t>
            </a:r>
            <a:r>
              <a:rPr sz="1800" b="1" spc="-28" dirty="0">
                <a:solidFill>
                  <a:srgbClr val="0070C0"/>
                </a:solidFill>
                <a:latin typeface="UNISPD+Calibri Bold"/>
                <a:cs typeface="UNISPD+Calibri Bold"/>
              </a:rPr>
              <a:t>году</a:t>
            </a:r>
          </a:p>
          <a:p>
            <a:pPr marL="97535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только</a:t>
            </a:r>
            <a:r>
              <a:rPr sz="1800" b="1" spc="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для</a:t>
            </a:r>
            <a:r>
              <a:rPr sz="180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10</a:t>
            </a:r>
            <a:r>
              <a:rPr sz="18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х классов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815" y="1182550"/>
            <a:ext cx="14898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Предметная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область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28849" y="1182550"/>
            <a:ext cx="13167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Учебный предмет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65776" y="1226238"/>
            <a:ext cx="7244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базовый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65036" y="1226238"/>
            <a:ext cx="10284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углубленный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28134" y="1429783"/>
            <a:ext cx="699152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 класс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94604" y="1429783"/>
            <a:ext cx="700374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 класс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95542" y="1429783"/>
            <a:ext cx="1429836" cy="231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10 класс</a:t>
            </a:r>
            <a:r>
              <a:rPr sz="1200" b="1" spc="118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11</a:t>
            </a:r>
            <a:r>
              <a:rPr sz="1200" b="1" spc="10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5487" y="1634289"/>
            <a:ext cx="1859259" cy="185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Родной</a:t>
            </a:r>
            <a:r>
              <a:rPr sz="12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Родная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Иностранный язык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Второй иностранный язык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История</a:t>
            </a:r>
          </a:p>
          <a:p>
            <a:pPr marL="0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Обществознание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География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62830" y="1634289"/>
            <a:ext cx="229796" cy="185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29554" y="1634289"/>
            <a:ext cx="246405" cy="1856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16764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4871" y="1736397"/>
            <a:ext cx="189296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Русский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200" spc="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литература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30238" y="1838505"/>
            <a:ext cx="229641" cy="836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33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09331" y="1838505"/>
            <a:ext cx="229641" cy="836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33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4871" y="2053135"/>
            <a:ext cx="1602961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Родной</a:t>
            </a:r>
            <a:r>
              <a:rPr sz="12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родная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литература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10293" y="2136665"/>
            <a:ext cx="1239515" cy="62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73379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4871" y="2552626"/>
            <a:ext cx="14533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Иностранные языки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11950" y="2858406"/>
            <a:ext cx="248084" cy="632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18288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591043" y="2858406"/>
            <a:ext cx="248084" cy="632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18288" marR="0">
              <a:lnSpc>
                <a:spcPts val="1464"/>
              </a:lnSpc>
              <a:spcBef>
                <a:spcPts val="1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4871" y="2971472"/>
            <a:ext cx="1640458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45487" y="3478075"/>
            <a:ext cx="1831238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Алгебра и начала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математического анализа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62830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29554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730238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09331" y="35695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710293" y="3756967"/>
            <a:ext cx="1241689" cy="620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Использование</a:t>
            </a:r>
          </a:p>
          <a:p>
            <a:pPr marL="38100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ПРП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563C1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64871" y="3872156"/>
            <a:ext cx="3778174" cy="42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Математика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информатика</a:t>
            </a:r>
            <a:r>
              <a:rPr sz="1200" spc="95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Геометрия</a:t>
            </a:r>
          </a:p>
          <a:p>
            <a:pPr marL="1980615" marR="0">
              <a:lnSpc>
                <a:spcPts val="1464"/>
              </a:lnSpc>
              <a:spcBef>
                <a:spcPts val="6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Вероятность и статистика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62830" y="3872156"/>
            <a:ext cx="229796" cy="1452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29554" y="3872156"/>
            <a:ext cx="229796" cy="1452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730238" y="3872156"/>
            <a:ext cx="229796" cy="1244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609331" y="3872156"/>
            <a:ext cx="229796" cy="1244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  <a:p>
            <a:pPr marL="0" marR="0">
              <a:lnSpc>
                <a:spcPts val="1467"/>
              </a:lnSpc>
              <a:spcBef>
                <a:spcPts val="1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245487" y="4280335"/>
            <a:ext cx="1048345" cy="63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Информатика</a:t>
            </a:r>
          </a:p>
          <a:p>
            <a:pPr marL="0" marR="0">
              <a:lnSpc>
                <a:spcPts val="1464"/>
              </a:lnSpc>
              <a:spcBef>
                <a:spcPts val="1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Физика</a:t>
            </a:r>
          </a:p>
          <a:p>
            <a:pPr marL="0" marR="0">
              <a:lnSpc>
                <a:spcPts val="1464"/>
              </a:lnSpc>
              <a:spcBef>
                <a:spcPts val="1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Химия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64871" y="4596946"/>
            <a:ext cx="1542082" cy="407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Естественно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научные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предметы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45487" y="4892057"/>
            <a:ext cx="763741" cy="224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Биология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4871" y="5100246"/>
            <a:ext cx="3491967" cy="417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культура,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 основы</a:t>
            </a:r>
            <a:r>
              <a:rPr sz="1200" spc="28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Физическая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культура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безопасности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45487" y="5398950"/>
            <a:ext cx="4572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ОБЖ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862830" y="5398950"/>
            <a:ext cx="229641" cy="52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8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829554" y="5398950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64871" y="5476319"/>
            <a:ext cx="14465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жизнедеятельности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64871" y="5701566"/>
            <a:ext cx="3756564" cy="625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061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Индивидуальный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проект</a:t>
            </a:r>
          </a:p>
          <a:p>
            <a:pPr marL="0" marR="0">
              <a:lnSpc>
                <a:spcPts val="1464"/>
              </a:lnSpc>
              <a:spcBef>
                <a:spcPts val="2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учебные предметы,</a:t>
            </a:r>
            <a:r>
              <a:rPr sz="12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курсы по выбору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331073" y="5732067"/>
            <a:ext cx="3827955" cy="110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i="1" u="sng" dirty="0">
                <a:solidFill>
                  <a:srgbClr val="000000"/>
                </a:solidFill>
                <a:latin typeface="CNDBMP+Calibri Italic"/>
                <a:cs typeface="CNDBMP+Calibri Italic"/>
              </a:rPr>
              <a:t>Справочно</a:t>
            </a:r>
            <a:r>
              <a:rPr sz="1400" i="1" u="sng" dirty="0">
                <a:solidFill>
                  <a:srgbClr val="000000"/>
                </a:solidFill>
                <a:latin typeface="FROCGK+Calibri Italic"/>
                <a:cs typeface="FROCGK+Calibri Italic"/>
              </a:rPr>
              <a:t>:</a:t>
            </a:r>
            <a:r>
              <a:rPr sz="1400" i="1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количество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часов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физическую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культуру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 учебном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плане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школы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берется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из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или ПРП (если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ФРП или ПРП позволяют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реализовать предмет в объеме 2 часа в неделю,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то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ОУ</a:t>
            </a:r>
            <a:r>
              <a:rPr sz="14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вправе выбрать такую программу)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2361" y="138022"/>
            <a:ext cx="8661338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1" dirty="0">
                <a:solidFill>
                  <a:srgbClr val="091AAB"/>
                </a:solidFill>
                <a:latin typeface="UNISPD+Calibri Bold"/>
                <a:cs typeface="UNISPD+Calibri Bold"/>
              </a:rPr>
              <a:t>Подготовка</a:t>
            </a:r>
            <a:r>
              <a:rPr sz="2800" b="1" spc="19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lang="ru-RU" sz="2800" b="1" spc="19" dirty="0" smtClean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800" b="1" spc="-48" dirty="0" smtClean="0">
                <a:solidFill>
                  <a:srgbClr val="091AAB"/>
                </a:solidFill>
                <a:latin typeface="UNISPD+Calibri Bold"/>
                <a:cs typeface="UNISPD+Calibri Bold"/>
              </a:rPr>
              <a:t>ОУ</a:t>
            </a:r>
            <a:r>
              <a:rPr sz="2800" b="1" spc="676" dirty="0" smtClean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к новому</a:t>
            </a:r>
            <a:r>
              <a:rPr sz="2800" b="1" spc="27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91AAB"/>
                </a:solidFill>
                <a:latin typeface="UNISPD+Calibri Bold"/>
                <a:cs typeface="UNISPD+Calibri Bold"/>
              </a:rPr>
              <a:t>учебному</a:t>
            </a:r>
            <a:r>
              <a:rPr sz="2800" b="1" spc="25" dirty="0">
                <a:solidFill>
                  <a:srgbClr val="091AAB"/>
                </a:solidFill>
                <a:latin typeface="UNISPD+Calibri Bold"/>
                <a:cs typeface="UNISPD+Calibri Bold"/>
              </a:rPr>
              <a:t> </a:t>
            </a:r>
            <a:r>
              <a:rPr sz="2800" b="1" spc="-43" dirty="0">
                <a:solidFill>
                  <a:srgbClr val="091AAB"/>
                </a:solidFill>
                <a:latin typeface="UNISPD+Calibri Bold"/>
                <a:cs typeface="UNISPD+Calibri Bold"/>
              </a:rPr>
              <a:t>году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7389" y="1326414"/>
            <a:ext cx="2445106" cy="369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7"/>
              </a:lnSpc>
              <a:spcBef>
                <a:spcPts val="0"/>
              </a:spcBef>
              <a:spcAft>
                <a:spcPts val="0"/>
              </a:spcAft>
            </a:pP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Февраль</a:t>
            </a:r>
            <a:r>
              <a:rPr sz="2150" b="1" spc="-10" dirty="0">
                <a:solidFill>
                  <a:srgbClr val="2F5597"/>
                </a:solidFill>
                <a:latin typeface="TKPUHK+Calibri Bold"/>
                <a:cs typeface="TKPUHK+Calibri Bold"/>
              </a:rPr>
              <a:t>-</a:t>
            </a: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март</a:t>
            </a:r>
            <a:r>
              <a:rPr sz="2150" b="1" spc="-37" dirty="0">
                <a:solidFill>
                  <a:srgbClr val="2F5597"/>
                </a:solidFill>
                <a:latin typeface="UNISPD+Calibri Bold"/>
                <a:cs typeface="UNISPD+Calibri Bold"/>
              </a:rPr>
              <a:t> </a:t>
            </a:r>
            <a:r>
              <a:rPr sz="2150" b="1" spc="-10" dirty="0">
                <a:solidFill>
                  <a:srgbClr val="2F5597"/>
                </a:solidFill>
                <a:latin typeface="TKPUHK+Calibri Bold"/>
                <a:cs typeface="TKPUHK+Calibri Bold"/>
              </a:rPr>
              <a:t>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9847" y="1392200"/>
            <a:ext cx="2388607" cy="369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7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-10" dirty="0">
                <a:solidFill>
                  <a:srgbClr val="2F5597"/>
                </a:solidFill>
                <a:latin typeface="UNISPD+Calibri Bold"/>
                <a:cs typeface="UNISPD+Calibri Bold"/>
              </a:rPr>
              <a:t>Июнь</a:t>
            </a:r>
            <a:r>
              <a:rPr sz="2150" b="1" spc="-13" dirty="0">
                <a:solidFill>
                  <a:srgbClr val="2F5597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– </a:t>
            </a:r>
            <a:r>
              <a:rPr sz="2150" b="1" spc="-10" dirty="0">
                <a:solidFill>
                  <a:srgbClr val="2F5597"/>
                </a:solidFill>
                <a:latin typeface="UNISPD+Calibri Bold"/>
                <a:cs typeface="UNISPD+Calibri Bold"/>
              </a:rPr>
              <a:t>август</a:t>
            </a:r>
            <a:r>
              <a:rPr sz="2150" b="1" spc="-24" dirty="0">
                <a:solidFill>
                  <a:srgbClr val="2F5597"/>
                </a:solidFill>
                <a:latin typeface="UNISPD+Calibri Bold"/>
                <a:cs typeface="UNISPD+Calibri Bold"/>
              </a:rPr>
              <a:t> </a:t>
            </a:r>
            <a:r>
              <a:rPr sz="2150" b="1" spc="-10" dirty="0">
                <a:solidFill>
                  <a:srgbClr val="2F5597"/>
                </a:solidFill>
                <a:latin typeface="UNISPD+Calibri Bold"/>
                <a:cs typeface="UNISPD+Calibri Bold"/>
              </a:rPr>
              <a:t>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7389" y="1715412"/>
            <a:ext cx="3372454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Вебинары о подходах в преподавании</a:t>
            </a:r>
          </a:p>
          <a:p>
            <a:pPr marL="28651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предметов</a:t>
            </a:r>
            <a:r>
              <a:rPr sz="1400" spc="16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в 2023/2024</a:t>
            </a:r>
            <a:r>
              <a:rPr sz="1400" spc="30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учебном </a:t>
            </a:r>
            <a:r>
              <a:rPr sz="1400" spc="-21" dirty="0">
                <a:solidFill>
                  <a:srgbClr val="181717"/>
                </a:solidFill>
                <a:latin typeface="OFKFGU+Calibri"/>
                <a:cs typeface="OFKFGU+Calibri"/>
              </a:rPr>
              <a:t>году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Предварительное</a:t>
            </a:r>
            <a:r>
              <a:rPr sz="1400" spc="25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комплектование ОО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Заказ учебников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55159" y="1832760"/>
            <a:ext cx="5460814" cy="68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Сбор в учебной части </a:t>
            </a:r>
            <a:r>
              <a:rPr sz="1400" spc="-27" dirty="0">
                <a:solidFill>
                  <a:srgbClr val="181717"/>
                </a:solidFill>
                <a:latin typeface="OFKFGU+Calibri"/>
                <a:cs typeface="OFKFGU+Calibri"/>
              </a:rPr>
              <a:t>ОУ</a:t>
            </a:r>
            <a:r>
              <a:rPr sz="1400" spc="17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программ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Проверка</a:t>
            </a:r>
            <a:r>
              <a:rPr sz="1400" spc="23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зам.</a:t>
            </a:r>
            <a:r>
              <a:rPr sz="1400" spc="-13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директора</a:t>
            </a:r>
            <a:r>
              <a:rPr sz="1400" spc="21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рабочих</a:t>
            </a:r>
            <a:r>
              <a:rPr sz="1400" spc="19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программ </a:t>
            </a:r>
            <a:r>
              <a:rPr sz="1400" spc="10" dirty="0">
                <a:solidFill>
                  <a:srgbClr val="181717"/>
                </a:solidFill>
                <a:latin typeface="OFKFGU+Calibri"/>
                <a:cs typeface="OFKFGU+Calibri"/>
              </a:rPr>
              <a:t>на</a:t>
            </a:r>
            <a:r>
              <a:rPr sz="1400" spc="-25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исполнение</a:t>
            </a:r>
            <a:r>
              <a:rPr sz="1400" spc="-19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181717"/>
                </a:solidFill>
                <a:latin typeface="OFKFGU+Calibri"/>
                <a:cs typeface="OFKFGU+Calibri"/>
              </a:rPr>
              <a:t>ФГОС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Обучение</a:t>
            </a:r>
            <a:r>
              <a:rPr sz="1400" spc="18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педагогов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54591" y="4140862"/>
            <a:ext cx="1503018" cy="369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7"/>
              </a:lnSpc>
              <a:spcBef>
                <a:spcPts val="0"/>
              </a:spcBef>
              <a:spcAft>
                <a:spcPts val="0"/>
              </a:spcAft>
            </a:pP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Август</a:t>
            </a:r>
            <a:r>
              <a:rPr sz="2150" b="1" spc="-19" dirty="0">
                <a:solidFill>
                  <a:srgbClr val="2F5597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77975" y="4269857"/>
            <a:ext cx="2277969" cy="369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0"/>
              </a:lnSpc>
              <a:spcBef>
                <a:spcPts val="0"/>
              </a:spcBef>
              <a:spcAft>
                <a:spcPts val="0"/>
              </a:spcAft>
            </a:pP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Март</a:t>
            </a:r>
            <a:r>
              <a:rPr sz="2150" b="1" spc="-15" dirty="0">
                <a:solidFill>
                  <a:srgbClr val="2F5597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– июнь</a:t>
            </a:r>
            <a:r>
              <a:rPr sz="2150" b="1" spc="-16" dirty="0">
                <a:solidFill>
                  <a:srgbClr val="2F5597"/>
                </a:solidFill>
                <a:latin typeface="UNISPD+Calibri Bold"/>
                <a:cs typeface="UNISPD+Calibri Bold"/>
              </a:rPr>
              <a:t> </a:t>
            </a:r>
            <a:r>
              <a:rPr sz="2150" b="1" dirty="0">
                <a:solidFill>
                  <a:srgbClr val="2F5597"/>
                </a:solidFill>
                <a:latin typeface="UNISPD+Calibri Bold"/>
                <a:cs typeface="UNISPD+Calibri Bold"/>
              </a:rPr>
              <a:t>2023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0839" y="4581131"/>
            <a:ext cx="3338711" cy="110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Утверждение директором </a:t>
            </a:r>
            <a:r>
              <a:rPr sz="1400" spc="-24" dirty="0">
                <a:solidFill>
                  <a:srgbClr val="181717"/>
                </a:solidFill>
                <a:latin typeface="OFKFGU+Calibri"/>
                <a:cs typeface="OFKFGU+Calibri"/>
              </a:rPr>
              <a:t>ОУ</a:t>
            </a:r>
            <a:r>
              <a:rPr sz="1400" spc="28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рабочих</a:t>
            </a:r>
          </a:p>
          <a:p>
            <a:pPr marL="286511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программ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Утверждение ООП на уровень</a:t>
            </a:r>
          </a:p>
          <a:p>
            <a:pPr marL="28651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начального</a:t>
            </a:r>
            <a:r>
              <a:rPr sz="1400" dirty="0">
                <a:solidFill>
                  <a:srgbClr val="181717"/>
                </a:solidFill>
                <a:latin typeface="TBHMEF+Calibri"/>
                <a:cs typeface="TBHMEF+Calibri"/>
              </a:rPr>
              <a:t>/</a:t>
            </a:r>
            <a:r>
              <a:rPr sz="1400" spc="-29" dirty="0">
                <a:solidFill>
                  <a:srgbClr val="181717"/>
                </a:solidFill>
                <a:latin typeface="TBHMEF+Calibri"/>
                <a:cs typeface="TBHMEF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основного/</a:t>
            </a:r>
            <a:r>
              <a:rPr sz="1400" spc="-26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среднего</a:t>
            </a:r>
          </a:p>
          <a:p>
            <a:pPr marL="27736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общего образования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7975" y="4710961"/>
            <a:ext cx="6184979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Принятие решения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 введении</a:t>
            </a:r>
            <a:r>
              <a:rPr sz="14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 smtClean="0">
                <a:solidFill>
                  <a:srgbClr val="000000"/>
                </a:solidFill>
                <a:latin typeface="OFKFGU+Calibri"/>
                <a:cs typeface="OFKFGU+Calibri"/>
              </a:rPr>
              <a:t>ФГОС</a:t>
            </a:r>
            <a:r>
              <a:rPr lang="ru-RU" sz="1400" spc="-15" dirty="0" smtClean="0">
                <a:solidFill>
                  <a:srgbClr val="000000"/>
                </a:solidFill>
                <a:latin typeface="OFKFGU+Calibri"/>
                <a:cs typeface="OFKFGU+Calibri"/>
              </a:rPr>
              <a:t> СОО</a:t>
            </a:r>
            <a:r>
              <a:rPr sz="1400" spc="19" dirty="0" smtClean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коллегиальным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органом ОО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Разработка/</a:t>
            </a:r>
            <a:r>
              <a:rPr sz="1400" spc="22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корректировка</a:t>
            </a:r>
            <a:r>
              <a:rPr sz="1400" spc="24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 smtClean="0">
                <a:solidFill>
                  <a:srgbClr val="181717"/>
                </a:solidFill>
                <a:latin typeface="OFKFGU+Calibri"/>
                <a:cs typeface="OFKFGU+Calibri"/>
              </a:rPr>
              <a:t>ООП</a:t>
            </a:r>
            <a:r>
              <a:rPr lang="ru-RU" sz="1400" dirty="0" smtClean="0">
                <a:solidFill>
                  <a:srgbClr val="181717"/>
                </a:solidFill>
                <a:latin typeface="OFKFGU+Calibri"/>
                <a:cs typeface="OFKFGU+Calibri"/>
              </a:rPr>
              <a:t> НОО, ООП ООО, ООП СОО</a:t>
            </a:r>
            <a:endParaRPr sz="1400" dirty="0">
              <a:solidFill>
                <a:srgbClr val="181717"/>
              </a:solidFill>
              <a:latin typeface="OFKFGU+Calibri"/>
              <a:cs typeface="OFKFGU+Calibri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Корректировка/</a:t>
            </a:r>
            <a:r>
              <a:rPr sz="1400" spc="21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разработка</a:t>
            </a:r>
            <a:r>
              <a:rPr sz="1400" spc="25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рабочих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 smtClean="0">
                <a:solidFill>
                  <a:srgbClr val="181717"/>
                </a:solidFill>
                <a:latin typeface="OFKFGU+Calibri"/>
                <a:cs typeface="OFKFGU+Calibri"/>
              </a:rPr>
              <a:t>программ</a:t>
            </a:r>
            <a:r>
              <a:rPr lang="ru-RU" sz="1400" dirty="0" smtClean="0">
                <a:solidFill>
                  <a:srgbClr val="181717"/>
                </a:solidFill>
                <a:latin typeface="OFKFGU+Calibri"/>
                <a:cs typeface="OFKFGU+Calibri"/>
              </a:rPr>
              <a:t> НОО, ООО, СОО</a:t>
            </a:r>
            <a:endParaRPr sz="1400" dirty="0">
              <a:solidFill>
                <a:srgbClr val="181717"/>
              </a:solidFill>
              <a:latin typeface="OFKFGU+Calibri"/>
              <a:cs typeface="OFKFGU+Calibri"/>
            </a:endParaRP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Обучение</a:t>
            </a:r>
            <a:r>
              <a:rPr sz="1400" spc="18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педагогов</a:t>
            </a:r>
            <a:r>
              <a:rPr sz="1400" spc="17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(обновленные</a:t>
            </a:r>
            <a:r>
              <a:rPr sz="1400" spc="-18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181717"/>
                </a:solidFill>
                <a:latin typeface="OFKFGU+Calibri"/>
                <a:cs typeface="OFKFGU+Calibri"/>
              </a:rPr>
              <a:t>ФГОС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spc="-11" dirty="0" smtClean="0">
                <a:solidFill>
                  <a:srgbClr val="181717"/>
                </a:solidFill>
                <a:latin typeface="OFKFGU+Calibri"/>
                <a:cs typeface="OFKFGU+Calibri"/>
              </a:rPr>
              <a:t>СОО</a:t>
            </a:r>
            <a:r>
              <a:rPr lang="ru-RU" sz="1400" dirty="0" smtClean="0">
                <a:solidFill>
                  <a:srgbClr val="181717"/>
                </a:solidFill>
                <a:latin typeface="TBHMEF+Calibri"/>
                <a:cs typeface="TBHMEF+Calibri"/>
              </a:rPr>
              <a:t>, </a:t>
            </a:r>
            <a:r>
              <a:rPr lang="ru-RU" sz="1200" dirty="0" smtClean="0">
                <a:solidFill>
                  <a:srgbClr val="181717"/>
                </a:solidFill>
                <a:latin typeface="TBHMEF+Calibri"/>
                <a:cs typeface="TBHMEF+Calibri"/>
              </a:rPr>
              <a:t>переход на ФОП общего образования)</a:t>
            </a:r>
            <a:endParaRPr sz="1200" dirty="0">
              <a:solidFill>
                <a:srgbClr val="181717"/>
              </a:solidFill>
              <a:latin typeface="TBHMEF+Calibri"/>
              <a:cs typeface="TBHMEF+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5461" y="5801003"/>
            <a:ext cx="6410005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ICBEGR+Wingdings"/>
                <a:cs typeface="ICBEGR+Wingdings"/>
              </a:rPr>
              <a:t>✓</a:t>
            </a:r>
            <a:r>
              <a:rPr sz="1400" spc="806" dirty="0">
                <a:solidFill>
                  <a:srgbClr val="18171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П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роведение</a:t>
            </a:r>
            <a:r>
              <a:rPr sz="14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родительских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собраний,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нформирование родителей</a:t>
            </a:r>
            <a:r>
              <a:rPr sz="1400" spc="27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о</a:t>
            </a:r>
            <a:r>
              <a:rPr sz="1400" spc="-10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введении</a:t>
            </a:r>
          </a:p>
          <a:p>
            <a:pPr marL="2865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обновленных</a:t>
            </a:r>
            <a:r>
              <a:rPr sz="1400" spc="-25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181717"/>
                </a:solidFill>
                <a:latin typeface="OFKFGU+Calibri"/>
                <a:cs typeface="OFKFGU+Calibri"/>
              </a:rPr>
              <a:t>ФГОС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 СОО (10</a:t>
            </a:r>
            <a:r>
              <a:rPr sz="1400" spc="15" dirty="0">
                <a:solidFill>
                  <a:srgbClr val="181717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181717"/>
                </a:solidFill>
                <a:latin typeface="OFKFGU+Calibri"/>
                <a:cs typeface="OFKFGU+Calibri"/>
              </a:rPr>
              <a:t>кл</a:t>
            </a:r>
            <a:r>
              <a:rPr sz="1400" dirty="0" smtClean="0">
                <a:solidFill>
                  <a:srgbClr val="181717"/>
                </a:solidFill>
                <a:latin typeface="TBHMEF+Calibri"/>
                <a:cs typeface="TBHMEF+Calibri"/>
              </a:rPr>
              <a:t>.</a:t>
            </a:r>
            <a:r>
              <a:rPr sz="1400" dirty="0" smtClean="0">
                <a:solidFill>
                  <a:srgbClr val="000000"/>
                </a:solidFill>
                <a:latin typeface="TBHMEF+Calibri"/>
                <a:cs typeface="TBHMEF+Calibri"/>
              </a:rPr>
              <a:t>)</a:t>
            </a:r>
            <a:r>
              <a:rPr lang="ru-RU" sz="1400" dirty="0" smtClean="0">
                <a:solidFill>
                  <a:srgbClr val="000000"/>
                </a:solidFill>
                <a:latin typeface="TBHMEF+Calibri"/>
                <a:cs typeface="TBHMEF+Calibri"/>
              </a:rPr>
              <a:t> и о переходе на ФОП НОО, ФОП ООО, ФОП СОО</a:t>
            </a:r>
          </a:p>
          <a:p>
            <a:pPr marL="2865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BHMEF+Calibri"/>
              <a:cs typeface="TBHMEF+Calibri"/>
            </a:endParaRPr>
          </a:p>
          <a:p>
            <a:pPr marL="2865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endParaRPr sz="1400" dirty="0">
              <a:solidFill>
                <a:srgbClr val="000000"/>
              </a:solidFill>
              <a:latin typeface="TBHMEF+Calibri"/>
              <a:cs typeface="TBHMEF+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6267" y="203905"/>
            <a:ext cx="405872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ВНЕУРОЧНАЯ 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194" y="853958"/>
            <a:ext cx="6097018" cy="1017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Информационно</a:t>
            </a:r>
            <a:r>
              <a:rPr sz="1600" dirty="0">
                <a:solidFill>
                  <a:srgbClr val="30356D"/>
                </a:solidFill>
                <a:latin typeface="TBHMEF+Calibri"/>
                <a:cs typeface="TBHMEF+Calibri"/>
              </a:rPr>
              <a:t>-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методическое</a:t>
            </a:r>
            <a:r>
              <a:rPr sz="1600" spc="52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письмо</a:t>
            </a:r>
            <a:r>
              <a:rPr sz="1600" spc="32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об организации</a:t>
            </a:r>
            <a:r>
              <a:rPr sz="1600" spc="-14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внеурочной</a:t>
            </a:r>
          </a:p>
          <a:p>
            <a:pPr marL="220979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деятельности</a:t>
            </a:r>
            <a:r>
              <a:rPr sz="1600" spc="34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в рамках</a:t>
            </a:r>
            <a:r>
              <a:rPr sz="1600" spc="-20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реализации обновленных федеральных</a:t>
            </a:r>
          </a:p>
          <a:p>
            <a:pPr marL="457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государственных образовательных стандартов начального общего</a:t>
            </a:r>
            <a:r>
              <a:rPr sz="1600" spc="15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и</a:t>
            </a:r>
          </a:p>
          <a:p>
            <a:pPr marL="1592834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основного</a:t>
            </a:r>
            <a:r>
              <a:rPr sz="1600" spc="31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общего</a:t>
            </a:r>
            <a:r>
              <a:rPr sz="1600" spc="15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30356D"/>
                </a:solidFill>
                <a:latin typeface="OFKFGU+Calibri"/>
                <a:cs typeface="OFKFGU+Calibri"/>
              </a:rPr>
              <a:t>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8833" y="2036619"/>
            <a:ext cx="274764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Даны рекомендации в части: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8833" y="2524299"/>
            <a:ext cx="5961588" cy="150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реализации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2" dirty="0">
                <a:solidFill>
                  <a:srgbClr val="001F5F"/>
                </a:solidFill>
                <a:latin typeface="UNISPD+Calibri Bold"/>
                <a:cs typeface="UNISPD+Calibri Bold"/>
              </a:rPr>
              <a:t>содержательного</a:t>
            </a:r>
            <a:r>
              <a:rPr sz="1600" b="1" spc="23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наполнения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планирования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направлений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деятельности,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рекомендуемых</a:t>
            </a:r>
            <a:r>
              <a:rPr sz="1600" b="1" spc="2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к</a:t>
            </a:r>
          </a:p>
          <a:p>
            <a:pPr marL="28651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включению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в</a:t>
            </a:r>
            <a:r>
              <a:rPr sz="1600" b="1" spc="-2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план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1600" b="1" spc="2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</a:p>
          <a:p>
            <a:pPr marL="286511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48833" y="3987593"/>
            <a:ext cx="5243649" cy="52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управленческих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механизмов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</a:p>
          <a:p>
            <a:pPr marL="286511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48833" y="4719494"/>
            <a:ext cx="5881415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Обозначены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ресурсы</a:t>
            </a:r>
            <a:r>
              <a:rPr sz="1600" b="1" spc="3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C00000"/>
                </a:solidFill>
                <a:latin typeface="UNISPD+Calibri Bold"/>
                <a:cs typeface="UNISPD+Calibri Bold"/>
              </a:rPr>
              <a:t>дополнительной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методической</a:t>
            </a:r>
            <a:r>
              <a:rPr sz="1600" b="1" spc="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поддержки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образовательных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организаций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48833" y="5695134"/>
            <a:ext cx="5167534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C00000"/>
                </a:solidFill>
                <a:latin typeface="UNISPD+Calibri Bold"/>
                <a:cs typeface="UNISPD+Calibri Bold"/>
              </a:rPr>
              <a:t>Предлагается</a:t>
            </a:r>
            <a:r>
              <a:rPr sz="1600" b="1" spc="39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чек</a:t>
            </a:r>
            <a:r>
              <a:rPr sz="1600" b="1" spc="-10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16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лист</a:t>
            </a:r>
            <a:r>
              <a:rPr sz="1600" b="1" spc="34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самодиагностики</a:t>
            </a:r>
            <a:r>
              <a:rPr sz="1600" b="1" spc="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готовности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организации</a:t>
            </a:r>
            <a:r>
              <a:rPr sz="1600" b="1" spc="2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</a:t>
            </a:r>
            <a:r>
              <a:rPr sz="1600" b="1" spc="-2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реализации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внеурочной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C0000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12666" y="36555"/>
            <a:ext cx="405786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ВНЕУРОЧНАЯ 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1178" y="685466"/>
            <a:ext cx="8777153" cy="77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образовательная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деятельность,</a:t>
            </a:r>
            <a:r>
              <a:rPr sz="1600" b="1" spc="3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направленная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на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достижение</a:t>
            </a:r>
            <a:r>
              <a:rPr sz="1600" b="1" spc="2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планируемых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UNISPD+Calibri Bold"/>
                <a:cs typeface="UNISPD+Calibri Bold"/>
              </a:rPr>
              <a:t>результатов</a:t>
            </a:r>
            <a:r>
              <a:rPr sz="1600" b="1" spc="23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освоения</a:t>
            </a:r>
          </a:p>
          <a:p>
            <a:pPr marL="489204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основной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программы</a:t>
            </a:r>
            <a:r>
              <a:rPr sz="1600" b="1" spc="1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(личностных,</a:t>
            </a:r>
            <a:r>
              <a:rPr sz="1600" b="1" spc="33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метапредметных</a:t>
            </a:r>
            <a:r>
              <a:rPr sz="1600" b="1" spc="2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и</a:t>
            </a:r>
            <a:r>
              <a:rPr sz="1600" b="1" spc="-2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предметных),</a:t>
            </a:r>
          </a:p>
          <a:p>
            <a:pPr marL="217652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осуществляемая</a:t>
            </a:r>
            <a:r>
              <a:rPr sz="1600" b="1" spc="1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в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формах,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2" dirty="0">
                <a:solidFill>
                  <a:srgbClr val="001F5F"/>
                </a:solidFill>
                <a:latin typeface="UNISPD+Calibri Bold"/>
                <a:cs typeface="UNISPD+Calibri Bold"/>
              </a:rPr>
              <a:t>отличных</a:t>
            </a:r>
            <a:r>
              <a:rPr sz="1600" b="1" spc="2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от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урочной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6498" y="1825037"/>
            <a:ext cx="786197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является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неотъемлемой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и</a:t>
            </a:r>
            <a:r>
              <a:rPr sz="1600" b="1" spc="-3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обязательной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частью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основной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программы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893" y="2457878"/>
            <a:ext cx="9894925" cy="126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формы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ВД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UNISPD+Calibri Bold"/>
                <a:cs typeface="UNISPD+Calibri Bold"/>
              </a:rPr>
              <a:t>должны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предусматривать: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активность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и</a:t>
            </a:r>
            <a:r>
              <a:rPr sz="1600" b="1" spc="-3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самостоятельность</a:t>
            </a:r>
            <a:r>
              <a:rPr sz="1600" b="1" spc="24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обучающихся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сочетать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индивидуальную</a:t>
            </a:r>
            <a:r>
              <a:rPr sz="1600" b="1" spc="3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и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групповую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работы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59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обеспечивать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гибкий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2" dirty="0">
                <a:solidFill>
                  <a:srgbClr val="001F5F"/>
                </a:solidFill>
                <a:latin typeface="UNISPD+Calibri Bold"/>
                <a:cs typeface="UNISPD+Calibri Bold"/>
              </a:rPr>
              <a:t>режим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занятий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(продолжительность,</a:t>
            </a:r>
            <a:r>
              <a:rPr sz="1600" b="1" spc="3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последовательность)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ICBEGR+Wingdings"/>
                <a:cs typeface="ICBEGR+Wingdings"/>
              </a:rPr>
              <a:t>✓</a:t>
            </a:r>
            <a:r>
              <a:rPr sz="1600" spc="94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переменный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состав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обучающихся,</a:t>
            </a:r>
            <a:r>
              <a:rPr sz="1600" b="1" spc="3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проектную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и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исследовательскую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деятельность,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экскурсии,</a:t>
            </a:r>
            <a:r>
              <a:rPr sz="1600" b="1" spc="3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7" dirty="0">
                <a:solidFill>
                  <a:srgbClr val="001F5F"/>
                </a:solidFill>
                <a:latin typeface="UNISPD+Calibri Bold"/>
                <a:cs typeface="UNISPD+Calibri Bold"/>
              </a:rPr>
              <a:t>походы,</a:t>
            </a:r>
            <a:r>
              <a:rPr sz="1600" b="1" spc="1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и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пр.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02608" y="4057189"/>
            <a:ext cx="400793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Количество</a:t>
            </a:r>
            <a:r>
              <a:rPr sz="1600" b="1" spc="1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731" y="4503086"/>
            <a:ext cx="4234048" cy="150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В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соответствии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с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33" dirty="0">
                <a:solidFill>
                  <a:srgbClr val="001F5F"/>
                </a:solidFill>
                <a:latin typeface="UNISPD+Calibri Bold"/>
                <a:cs typeface="UNISPD+Calibri Bold"/>
              </a:rPr>
              <a:t>ФГОС</a:t>
            </a:r>
            <a:r>
              <a:rPr sz="1600" b="1" spc="4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8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общего</a:t>
            </a:r>
            <a:r>
              <a:rPr sz="1600" b="1" spc="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образования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на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уровень</a:t>
            </a:r>
            <a:r>
              <a:rPr sz="1600" b="1" dirty="0">
                <a:solidFill>
                  <a:srgbClr val="001F5F"/>
                </a:solidFill>
                <a:latin typeface="TKPUHK+Calibri Bold"/>
                <a:cs typeface="TKPUHK+Calibri Bold"/>
              </a:rPr>
              <a:t>: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начальное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4" dirty="0">
                <a:solidFill>
                  <a:srgbClr val="001F5F"/>
                </a:solidFill>
                <a:latin typeface="UNISPD+Calibri Bold"/>
                <a:cs typeface="UNISPD+Calibri Bold"/>
              </a:rPr>
              <a:t>–до</a:t>
            </a:r>
            <a:r>
              <a:rPr sz="1600" b="1" spc="3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TKPUHK+Calibri Bold"/>
                <a:cs typeface="TKPUHK+Calibri Bold"/>
              </a:rPr>
              <a:t>1320</a:t>
            </a:r>
            <a:r>
              <a:rPr sz="1600" b="1" spc="24" dirty="0">
                <a:solidFill>
                  <a:srgbClr val="001F5F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основное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24" dirty="0">
                <a:solidFill>
                  <a:srgbClr val="001F5F"/>
                </a:solidFill>
                <a:latin typeface="UNISPD+Calibri Bold"/>
                <a:cs typeface="UNISPD+Calibri Bold"/>
              </a:rPr>
              <a:t>–до</a:t>
            </a:r>
            <a:r>
              <a:rPr sz="1600" b="1" spc="38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TKPUHK+Calibri Bold"/>
                <a:cs typeface="TKPUHK+Calibri Bold"/>
              </a:rPr>
              <a:t>1750</a:t>
            </a:r>
            <a:r>
              <a:rPr sz="1600" b="1" spc="36" dirty="0">
                <a:solidFill>
                  <a:srgbClr val="001F5F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001F5F"/>
                </a:solidFill>
                <a:latin typeface="UNISPD+Calibri Bold"/>
                <a:cs typeface="UNISPD+Calibri Bold"/>
              </a:rPr>
              <a:t>среднее</a:t>
            </a:r>
            <a:r>
              <a:rPr sz="1600" b="1" spc="2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общее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образование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–</a:t>
            </a:r>
            <a:r>
              <a:rPr sz="1600" b="1" spc="-19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31" dirty="0">
                <a:solidFill>
                  <a:srgbClr val="001F5F"/>
                </a:solidFill>
                <a:latin typeface="UNISPD+Calibri Bold"/>
                <a:cs typeface="UNISPD+Calibri Bold"/>
              </a:rPr>
              <a:t>до</a:t>
            </a:r>
            <a:r>
              <a:rPr sz="1600" b="1" spc="2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001F5F"/>
                </a:solidFill>
                <a:latin typeface="TKPUHK+Calibri Bold"/>
                <a:cs typeface="TKPUHK+Calibri Bold"/>
              </a:rPr>
              <a:t>700</a:t>
            </a:r>
            <a:r>
              <a:rPr sz="1600" b="1" spc="22" dirty="0">
                <a:solidFill>
                  <a:srgbClr val="001F5F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часов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31" dirty="0">
                <a:solidFill>
                  <a:srgbClr val="C00000"/>
                </a:solidFill>
                <a:latin typeface="UNISPD+Calibri Bold"/>
                <a:cs typeface="UNISPD+Calibri Bold"/>
              </a:rPr>
              <a:t>до</a:t>
            </a:r>
            <a:r>
              <a:rPr sz="1600" b="1" spc="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9" dirty="0">
                <a:solidFill>
                  <a:srgbClr val="C00000"/>
                </a:solidFill>
                <a:latin typeface="TKPUHK+Calibri Bold"/>
                <a:cs typeface="TKPUHK+Calibri Bold"/>
              </a:rPr>
              <a:t>10</a:t>
            </a:r>
            <a:r>
              <a:rPr sz="1600" b="1" spc="22" dirty="0">
                <a:solidFill>
                  <a:srgbClr val="C00000"/>
                </a:solidFill>
                <a:latin typeface="TKPUHK+Calibri Bold"/>
                <a:cs typeface="TKPUHK+Calibri Bold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</a:t>
            </a:r>
            <a:r>
              <a:rPr sz="16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23" dirty="0">
                <a:solidFill>
                  <a:srgbClr val="C00000"/>
                </a:solidFill>
                <a:latin typeface="UNISPD+Calibri Bold"/>
                <a:cs typeface="UNISPD+Calibri Bold"/>
              </a:rPr>
              <a:t>еженедельных</a:t>
            </a:r>
            <a:r>
              <a:rPr sz="1600" b="1" spc="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занятий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71567" y="4486044"/>
            <a:ext cx="606994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Внеурочная</a:t>
            </a:r>
            <a:r>
              <a:rPr sz="14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деятельность</a:t>
            </a:r>
            <a:r>
              <a:rPr sz="1400" b="1" spc="-3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</a:t>
            </a:r>
            <a:r>
              <a:rPr sz="1400" b="1" spc="-3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Самарской</a:t>
            </a:r>
            <a:r>
              <a:rPr sz="1400" b="1" spc="-4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области</a:t>
            </a:r>
            <a:r>
              <a:rPr sz="1400" b="1" spc="-10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(кол</a:t>
            </a: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1200" b="1" spc="-18" dirty="0">
                <a:solidFill>
                  <a:srgbClr val="C00000"/>
                </a:solidFill>
                <a:latin typeface="UNISPD+Calibri Bold"/>
                <a:cs typeface="UNISPD+Calibri Bold"/>
              </a:rPr>
              <a:t>во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1" dirty="0">
                <a:solidFill>
                  <a:srgbClr val="C00000"/>
                </a:solidFill>
                <a:latin typeface="UNISPD+Calibri Bold"/>
                <a:cs typeface="UNISPD+Calibri Bold"/>
              </a:rPr>
              <a:t>часов</a:t>
            </a:r>
            <a:r>
              <a:rPr sz="12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к</a:t>
            </a:r>
            <a:r>
              <a:rPr sz="12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финансированию):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01005" y="4838342"/>
            <a:ext cx="711737" cy="591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Классы</a:t>
            </a:r>
          </a:p>
          <a:p>
            <a:pPr marL="228600" marR="0">
              <a:lnSpc>
                <a:spcPts val="1948"/>
              </a:lnSpc>
              <a:spcBef>
                <a:spcPts val="74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19493" y="4838342"/>
            <a:ext cx="180888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уч. неделя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67977" y="4838342"/>
            <a:ext cx="180910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6-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дневная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уч. неделя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96732" y="5144309"/>
            <a:ext cx="255131" cy="129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74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</a:p>
          <a:p>
            <a:pPr marL="0" marR="0">
              <a:lnSpc>
                <a:spcPts val="1948"/>
              </a:lnSpc>
              <a:spcBef>
                <a:spcPts val="69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9</a:t>
            </a:r>
          </a:p>
          <a:p>
            <a:pPr marL="0" marR="0">
              <a:lnSpc>
                <a:spcPts val="1948"/>
              </a:lnSpc>
              <a:spcBef>
                <a:spcPts val="74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47309" y="5479640"/>
            <a:ext cx="41991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2-4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45217" y="5479640"/>
            <a:ext cx="255131" cy="956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948"/>
              </a:lnSpc>
              <a:spcBef>
                <a:spcPts val="74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  <a:p>
            <a:pPr marL="0" marR="0">
              <a:lnSpc>
                <a:spcPts val="1948"/>
              </a:lnSpc>
              <a:spcBef>
                <a:spcPts val="6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47309" y="5815225"/>
            <a:ext cx="41991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5-9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45201" y="6150505"/>
            <a:ext cx="62538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3230" y="115804"/>
            <a:ext cx="920820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Рекомендации для формирования плана</a:t>
            </a:r>
            <a:r>
              <a:rPr sz="2400" b="1" spc="13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внеурочной 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91906" y="971954"/>
            <a:ext cx="3866292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87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Должен</a:t>
            </a:r>
            <a:r>
              <a:rPr sz="1400" spc="-2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быть утвержден, включены</a:t>
            </a:r>
            <a:r>
              <a:rPr sz="1400" spc="12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занятия 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соответствии с федеральными</a:t>
            </a:r>
            <a:r>
              <a:rPr sz="1400" spc="19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и региональными</a:t>
            </a:r>
          </a:p>
          <a:p>
            <a:pPr marL="118897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рекомендациями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326" y="1116092"/>
            <a:ext cx="323199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План внеурочной</a:t>
            </a:r>
            <a:r>
              <a:rPr sz="1800" spc="1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0815" y="1352312"/>
            <a:ext cx="109729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Не менее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50943" y="1627013"/>
            <a:ext cx="2095798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10 кружков</a:t>
            </a:r>
            <a:r>
              <a:rPr sz="180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/</a:t>
            </a: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секций</a:t>
            </a:r>
          </a:p>
          <a:p>
            <a:pPr marL="2133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на</a:t>
            </a:r>
            <a:r>
              <a:rPr sz="1800" b="1" spc="14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выбор каждому</a:t>
            </a:r>
          </a:p>
          <a:p>
            <a:pPr marL="42062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учащемуся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050" y="2046113"/>
            <a:ext cx="3078829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Количество</a:t>
            </a:r>
            <a:r>
              <a:rPr sz="1800" spc="28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часов</a:t>
            </a:r>
            <a:r>
              <a:rPr sz="1800" spc="27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внеурочной</a:t>
            </a:r>
          </a:p>
          <a:p>
            <a:pPr marL="80197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OFKFGU+Calibri"/>
                <a:cs typeface="OFKFGU+Calibri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03515" y="2229635"/>
            <a:ext cx="4044350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Добавить в план</a:t>
            </a:r>
            <a:r>
              <a:rPr sz="1400" spc="-10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внеурочной деятельности занятия</a:t>
            </a:r>
          </a:p>
          <a:p>
            <a:pPr marL="7010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для</a:t>
            </a:r>
            <a:r>
              <a:rPr sz="1400" spc="-11" dirty="0">
                <a:solidFill>
                  <a:srgbClr val="C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разновозрастных и/или объединенных групп</a:t>
            </a:r>
          </a:p>
          <a:p>
            <a:pPr marL="143129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1428" y="3213504"/>
            <a:ext cx="338195" cy="594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№</a:t>
            </a:r>
          </a:p>
          <a:p>
            <a:pPr marL="0" marR="0">
              <a:lnSpc>
                <a:spcPts val="1713"/>
              </a:lnSpc>
              <a:spcBef>
                <a:spcPts val="9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7292" y="3213504"/>
            <a:ext cx="432637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Направление</a:t>
            </a:r>
            <a:r>
              <a:rPr sz="1400" b="1" i="1" spc="-46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внеурочной деятельности</a:t>
            </a:r>
            <a:r>
              <a:rPr sz="1400" b="1" i="1" spc="-27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(по</a:t>
            </a:r>
            <a:r>
              <a:rPr sz="1400" b="1" i="1" spc="19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NRGMM+Calibri Bold Italic"/>
                <a:cs typeface="RNRGMM+Calibri Bold Italic"/>
              </a:rPr>
              <a:t>ФОПам</a:t>
            </a:r>
            <a:r>
              <a:rPr sz="1400" b="1" i="1" dirty="0">
                <a:solidFill>
                  <a:srgbClr val="000000"/>
                </a:solidFill>
                <a:latin typeface="TNDGQI+Calibri Bold Italic"/>
                <a:cs typeface="TNDGQI+Calibri Bold Italic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79818" y="3215312"/>
            <a:ext cx="12572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Направления</a:t>
            </a:r>
            <a:r>
              <a:rPr sz="1200" b="1" spc="-16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ВД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25356" y="3215312"/>
            <a:ext cx="5646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Курсы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48798" y="3215312"/>
            <a:ext cx="3224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1А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63935" y="3215312"/>
            <a:ext cx="3224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2А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7292" y="3551832"/>
            <a:ext cx="449473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учебным предметам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образовательной программы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79818" y="3672766"/>
            <a:ext cx="2714118" cy="49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 финансированию</a:t>
            </a:r>
            <a:r>
              <a:rPr sz="12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на</a:t>
            </a:r>
            <a:r>
              <a:rPr sz="12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один класс</a:t>
            </a:r>
          </a:p>
          <a:p>
            <a:pPr marL="2145538" marR="0">
              <a:lnSpc>
                <a:spcPts val="1464"/>
              </a:lnSpc>
              <a:spcBef>
                <a:spcPts val="64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75874" y="3672766"/>
            <a:ext cx="229641" cy="49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64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41557" y="3672766"/>
            <a:ext cx="229641" cy="68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8</a:t>
            </a:r>
          </a:p>
          <a:p>
            <a:pPr marL="0" marR="0">
              <a:lnSpc>
                <a:spcPts val="1464"/>
              </a:lnSpc>
              <a:spcBef>
                <a:spcPts val="21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1428" y="389016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7292" y="3890160"/>
            <a:ext cx="4200451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формированию функциональной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грамотности;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проектная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исследовательская деятельность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325356" y="4129966"/>
            <a:ext cx="5682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</a:t>
            </a: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1428" y="4408320"/>
            <a:ext cx="242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7292" y="4408320"/>
            <a:ext cx="4676701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ВД,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направленная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на развитие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личности,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профориентацию,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предпрофильную подготовку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325356" y="4404286"/>
            <a:ext cx="5685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083417" y="440428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325356" y="4739276"/>
            <a:ext cx="568800" cy="590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4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5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6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441557" y="4739276"/>
            <a:ext cx="229796" cy="590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1428" y="4926734"/>
            <a:ext cx="242772" cy="1608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4</a:t>
            </a:r>
          </a:p>
          <a:p>
            <a:pPr marL="0" marR="0">
              <a:lnSpc>
                <a:spcPts val="1713"/>
              </a:lnSpc>
              <a:spcBef>
                <a:spcPts val="99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5</a:t>
            </a:r>
          </a:p>
          <a:p>
            <a:pPr marL="0" marR="0">
              <a:lnSpc>
                <a:spcPts val="1713"/>
              </a:lnSpc>
              <a:spcBef>
                <a:spcPts val="90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6</a:t>
            </a:r>
          </a:p>
          <a:p>
            <a:pPr marL="0" marR="0">
              <a:lnSpc>
                <a:spcPts val="1713"/>
              </a:lnSpc>
              <a:spcBef>
                <a:spcPts val="9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7</a:t>
            </a:r>
          </a:p>
          <a:p>
            <a:pPr marL="0" marR="0">
              <a:lnSpc>
                <a:spcPts val="1713"/>
              </a:lnSpc>
              <a:spcBef>
                <a:spcPts val="9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47292" y="4926734"/>
            <a:ext cx="4708263" cy="932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реализации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комплекса воспитательных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мероприятий</a:t>
            </a:r>
          </a:p>
          <a:p>
            <a:pPr marL="0" marR="0">
              <a:lnSpc>
                <a:spcPts val="1713"/>
              </a:lnSpc>
              <a:spcBef>
                <a:spcPts val="99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деятельности ученических</a:t>
            </a:r>
            <a:r>
              <a:rPr sz="14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сообществ</a:t>
            </a:r>
          </a:p>
          <a:p>
            <a:pPr marL="0" marR="0">
              <a:lnSpc>
                <a:spcPts val="1713"/>
              </a:lnSpc>
              <a:spcBef>
                <a:spcPts val="90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Классные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часы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675874" y="4922827"/>
            <a:ext cx="229641" cy="113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13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325356" y="5380027"/>
            <a:ext cx="568580" cy="406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7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441557" y="5562882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325356" y="5837202"/>
            <a:ext cx="646680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9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Курс 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441557" y="5837202"/>
            <a:ext cx="229796" cy="407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47292" y="5941464"/>
            <a:ext cx="375609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организации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педагогической</a:t>
            </a:r>
            <a:r>
              <a:rPr sz="14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поддержки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47292" y="6279792"/>
            <a:ext cx="4137604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ВД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обеспечению безопасности жизни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 здоровья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888347" y="6294707"/>
            <a:ext cx="5290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Итого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045317" y="62947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7128" y="99693"/>
            <a:ext cx="10777531" cy="1112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23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8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ФЕДЕРАЛЬНЫЕ</a:t>
            </a:r>
            <a:r>
              <a:rPr sz="28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 ОБРАЗОВАТЕЛЬНЫЕ</a:t>
            </a:r>
            <a:r>
              <a:rPr sz="2800" b="1" spc="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ПРОГРАММЫ</a:t>
            </a:r>
            <a:r>
              <a:rPr sz="2800" b="1" spc="5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(</a:t>
            </a:r>
            <a:r>
              <a:rPr sz="2800" b="1" u="sng" dirty="0">
                <a:solidFill>
                  <a:srgbClr val="0563C1"/>
                </a:solidFill>
                <a:latin typeface="UNISPD+Calibri Bold"/>
                <a:cs typeface="UNISPD+Calibri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ФОПы</a:t>
            </a:r>
            <a:r>
              <a:rPr sz="2800" b="1" dirty="0">
                <a:solidFill>
                  <a:srgbClr val="003399"/>
                </a:solidFill>
                <a:latin typeface="TKPUHK+Calibri Bold"/>
                <a:cs typeface="TKPUHK+Calibri Bold"/>
              </a:rPr>
              <a:t>)</a:t>
            </a:r>
          </a:p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соответствии</a:t>
            </a:r>
            <a:r>
              <a:rPr sz="1400" b="1" spc="-4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ФЗ от</a:t>
            </a:r>
            <a:r>
              <a:rPr sz="1400" b="1" spc="-1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24.09.2022</a:t>
            </a:r>
            <a:r>
              <a:rPr sz="1400" b="1" spc="3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№</a:t>
            </a:r>
            <a:r>
              <a:rPr sz="14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371</a:t>
            </a:r>
            <a:r>
              <a:rPr sz="1400" b="1" dirty="0">
                <a:solidFill>
                  <a:srgbClr val="C00000"/>
                </a:solidFill>
                <a:latin typeface="TKPUHK+Calibri Bold"/>
                <a:cs typeface="TKPUHK+Calibri Bold"/>
              </a:rPr>
              <a:t>-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ФЗ «О внесении</a:t>
            </a:r>
            <a:r>
              <a:rPr sz="1400" b="1" spc="-5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изменений</a:t>
            </a:r>
            <a:r>
              <a:rPr sz="1400" b="1" spc="-4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Федеральный</a:t>
            </a:r>
            <a:r>
              <a:rPr sz="1400" b="1" spc="-3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закон</a:t>
            </a:r>
            <a:r>
              <a:rPr sz="14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«Об образовании</a:t>
            </a:r>
            <a:r>
              <a:rPr sz="1400" b="1" spc="-5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Российской</a:t>
            </a:r>
            <a:r>
              <a:rPr sz="1400" b="1" spc="-3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Федерации»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и </a:t>
            </a:r>
            <a:r>
              <a:rPr sz="1400" b="1" spc="-20" dirty="0">
                <a:solidFill>
                  <a:srgbClr val="C00000"/>
                </a:solidFill>
                <a:latin typeface="UNISPD+Calibri Bold"/>
                <a:cs typeface="UNISPD+Calibri Bold"/>
              </a:rPr>
              <a:t>ст.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1 ФЗ</a:t>
            </a:r>
            <a:r>
              <a:rPr sz="1400" b="1" spc="-1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«Об</a:t>
            </a:r>
            <a:r>
              <a:rPr sz="1400" b="1" spc="-10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обязательных</a:t>
            </a:r>
            <a:r>
              <a:rPr sz="1400" b="1" spc="-36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требованиях</a:t>
            </a:r>
            <a:r>
              <a:rPr sz="1400" b="1" spc="-4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</a:t>
            </a:r>
            <a:r>
              <a:rPr sz="1400" b="1" spc="-1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Российской</a:t>
            </a:r>
            <a:r>
              <a:rPr sz="1400" b="1" spc="-2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Федерации»</a:t>
            </a:r>
            <a:r>
              <a:rPr sz="1400" b="1" spc="-5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01.09.2023</a:t>
            </a:r>
            <a:r>
              <a:rPr sz="1400" b="1" spc="4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основные</a:t>
            </a:r>
            <a:r>
              <a:rPr sz="1400" b="1" spc="-4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общеобразовательные</a:t>
            </a:r>
            <a:r>
              <a:rPr sz="1400" b="1" spc="-3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программы</a:t>
            </a:r>
            <a:r>
              <a:rPr sz="1400" b="1" spc="-19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подлежат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приведению</a:t>
            </a:r>
            <a:r>
              <a:rPr sz="1400" b="1" spc="-5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в соответствие</a:t>
            </a:r>
            <a:r>
              <a:rPr sz="1400" b="1" spc="-54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с федеральными</a:t>
            </a:r>
            <a:r>
              <a:rPr sz="1400" b="1" spc="-27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образовательными</a:t>
            </a:r>
            <a:r>
              <a:rPr sz="1400" b="1" spc="-38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программами.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8262" y="1279233"/>
            <a:ext cx="1122385" cy="31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ФОП</a:t>
            </a:r>
            <a:r>
              <a:rPr sz="1800" b="1" spc="-42" dirty="0">
                <a:solidFill>
                  <a:srgbClr val="003366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НОО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7378" y="1279233"/>
            <a:ext cx="1135811" cy="31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ФОП</a:t>
            </a:r>
            <a:r>
              <a:rPr sz="1800" b="1" spc="-16" dirty="0">
                <a:solidFill>
                  <a:srgbClr val="003366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ООО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76334" y="1279233"/>
            <a:ext cx="1098982" cy="31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ФОП</a:t>
            </a:r>
            <a:r>
              <a:rPr sz="1800" b="1" spc="-42" dirty="0">
                <a:solidFill>
                  <a:srgbClr val="003366"/>
                </a:solidFill>
                <a:latin typeface="UNISPD+Calibri Bold"/>
                <a:cs typeface="UNISPD+Calibri Bold"/>
              </a:rPr>
              <a:t> </a:t>
            </a:r>
            <a:r>
              <a:rPr sz="1800" b="1" dirty="0">
                <a:solidFill>
                  <a:srgbClr val="003366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0332" y="6280085"/>
            <a:ext cx="869366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На каждый уровень</a:t>
            </a:r>
            <a:r>
              <a:rPr sz="2000" b="1" spc="-2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образования</a:t>
            </a:r>
            <a:r>
              <a:rPr sz="2000" b="1" spc="-33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разрабатывается</a:t>
            </a:r>
            <a:r>
              <a:rPr sz="2000" b="1" spc="-15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spc="-13" dirty="0">
                <a:solidFill>
                  <a:srgbClr val="C00000"/>
                </a:solidFill>
                <a:latin typeface="UNISPD+Calibri Bold"/>
                <a:cs typeface="UNISPD+Calibri Bold"/>
              </a:rPr>
              <a:t>одна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 ООП</a:t>
            </a:r>
            <a:r>
              <a:rPr sz="2000" b="1" spc="-22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на основе</a:t>
            </a:r>
            <a:r>
              <a:rPr sz="2000" b="1" spc="-21" dirty="0">
                <a:solidFill>
                  <a:srgbClr val="C0000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ФОП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92731" y="244709"/>
            <a:ext cx="761226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Содержательное</a:t>
            </a:r>
            <a:r>
              <a:rPr sz="2400" b="1" spc="26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наполнение</a:t>
            </a:r>
            <a:r>
              <a:rPr sz="2400" b="1" spc="12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внеурочной 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7774" y="837866"/>
            <a:ext cx="8690819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001F5F"/>
                </a:solidFill>
                <a:latin typeface="UNISPD+Calibri Bold"/>
                <a:cs typeface="UNISPD+Calibri Bold"/>
              </a:rPr>
              <a:t>Обязательное</a:t>
            </a:r>
            <a:r>
              <a:rPr sz="1600" b="1" spc="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условие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7" dirty="0">
                <a:solidFill>
                  <a:srgbClr val="001F5F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1600" b="1" spc="32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–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воспитательная</a:t>
            </a:r>
            <a:r>
              <a:rPr sz="1600" b="1" spc="-16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2" dirty="0">
                <a:solidFill>
                  <a:srgbClr val="001F5F"/>
                </a:solidFill>
                <a:latin typeface="UNISPD+Calibri Bold"/>
                <a:cs typeface="UNISPD+Calibri Bold"/>
              </a:rPr>
              <a:t>направленность,</a:t>
            </a:r>
          </a:p>
          <a:p>
            <a:pPr marL="664464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соотнесенность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с</a:t>
            </a:r>
            <a:r>
              <a:rPr sz="1600" b="1" spc="-1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рабочей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3" dirty="0">
                <a:solidFill>
                  <a:srgbClr val="001F5F"/>
                </a:solidFill>
                <a:latin typeface="UNISPD+Calibri Bold"/>
                <a:cs typeface="UNISPD+Calibri Bold"/>
              </a:rPr>
              <a:t>программой</a:t>
            </a:r>
            <a:r>
              <a:rPr sz="1600" b="1" spc="20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UNISPD+Calibri Bold"/>
                <a:cs typeface="UNISPD+Calibri Bold"/>
              </a:rPr>
              <a:t>воспитания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образовательной</a:t>
            </a:r>
            <a:r>
              <a:rPr sz="1600" b="1" dirty="0">
                <a:solidFill>
                  <a:srgbClr val="001F5F"/>
                </a:solidFill>
                <a:latin typeface="UNISPD+Calibri Bold"/>
                <a:cs typeface="UNISPD+Calibri Bold"/>
              </a:rPr>
              <a:t> </a:t>
            </a:r>
            <a:r>
              <a:rPr sz="1600" b="1" spc="-14" dirty="0">
                <a:solidFill>
                  <a:srgbClr val="001F5F"/>
                </a:solidFill>
                <a:latin typeface="UNISPD+Calibri Bold"/>
                <a:cs typeface="UNISPD+Calibri Bold"/>
              </a:rPr>
              <a:t>организации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7358" y="1507537"/>
            <a:ext cx="254473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Модель</a:t>
            </a:r>
            <a:r>
              <a:rPr sz="160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плана внеурочной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9880" y="1631235"/>
            <a:ext cx="278077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Содержательное</a:t>
            </a:r>
            <a:r>
              <a:rPr sz="1600" b="1" spc="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наполнение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0169" y="1751377"/>
            <a:ext cx="135854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7043" y="1995828"/>
            <a:ext cx="6907829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углубленному</a:t>
            </a:r>
            <a:r>
              <a:rPr sz="14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изучению</a:t>
            </a:r>
            <a:r>
              <a:rPr sz="14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OFKFGU+Calibri"/>
                <a:cs typeface="OFKFGU+Calibri"/>
              </a:rPr>
              <a:t>отдельных</a:t>
            </a:r>
            <a:r>
              <a:rPr sz="14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по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формированию</a:t>
            </a:r>
            <a:r>
              <a:rPr sz="1400" spc="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функциональной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грамотности;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педагогами,</a:t>
            </a:r>
            <a:r>
              <a:rPr sz="14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сопровождающими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проектно</a:t>
            </a:r>
            <a:r>
              <a:rPr sz="14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исследовательскую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5113" y="2177782"/>
            <a:ext cx="2816035" cy="9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Преобладание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учебно</a:t>
            </a:r>
            <a:r>
              <a:rPr sz="2000" b="1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познавательной</a:t>
            </a:r>
          </a:p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27043" y="2849522"/>
            <a:ext cx="378424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профориентационные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27043" y="3277766"/>
            <a:ext cx="7649516" cy="68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4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испытывающих</a:t>
            </a:r>
            <a:r>
              <a:rPr sz="14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затруднения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освоении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учебной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программы;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дополнительные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4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испытывающих</a:t>
            </a:r>
            <a:r>
              <a:rPr sz="14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9" dirty="0">
                <a:solidFill>
                  <a:srgbClr val="000000"/>
                </a:solidFill>
                <a:latin typeface="OFKFGU+Calibri"/>
                <a:cs typeface="OFKFGU+Calibri"/>
              </a:rPr>
              <a:t>трудности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освоении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языков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обучения;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5113" y="3307030"/>
            <a:ext cx="1915285" cy="65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Преобладание</a:t>
            </a:r>
          </a:p>
          <a:p>
            <a:pPr marL="0" marR="0">
              <a:lnSpc>
                <a:spcPts val="2403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педагогической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5113" y="3917301"/>
            <a:ext cx="1063813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поддержки</a:t>
            </a:r>
            <a:r>
              <a:rPr sz="2000" b="1" spc="-4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обучающихся</a:t>
            </a:r>
            <a:r>
              <a:rPr sz="2000" b="1" spc="89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специальные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обучающихся,</a:t>
            </a:r>
            <a:r>
              <a:rPr sz="14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испытывающих</a:t>
            </a:r>
            <a:r>
              <a:rPr sz="14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затруднения</a:t>
            </a:r>
            <a:r>
              <a:rPr sz="14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социальной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коммуникации;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27043" y="4131587"/>
            <a:ext cx="644835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специальные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400" spc="-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ограниченными</a:t>
            </a:r>
            <a:r>
              <a:rPr sz="14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возможностями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здоровья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5113" y="4559159"/>
            <a:ext cx="2784682" cy="1568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Преобладание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деятельности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ученических</a:t>
            </a:r>
            <a:r>
              <a:rPr sz="2000" b="1" spc="-29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сообществ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и воспитательных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мероприятий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27043" y="4682005"/>
            <a:ext cx="7452043" cy="1322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с</a:t>
            </a:r>
            <a:r>
              <a:rPr sz="14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педагогами,</a:t>
            </a:r>
            <a:r>
              <a:rPr sz="14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сопровождающими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</a:t>
            </a:r>
            <a:r>
              <a:rPr sz="1400" spc="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8" dirty="0">
                <a:solidFill>
                  <a:srgbClr val="000000"/>
                </a:solidFill>
                <a:latin typeface="OFKFGU+Calibri"/>
                <a:cs typeface="OFKFGU+Calibri"/>
              </a:rPr>
              <a:t>детских</a:t>
            </a:r>
            <a:r>
              <a:rPr sz="14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общественных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объединений</a:t>
            </a:r>
            <a:r>
              <a:rPr sz="14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органов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ученического</a:t>
            </a:r>
            <a:r>
              <a:rPr sz="14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самоуправления;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7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рамках</a:t>
            </a:r>
            <a:r>
              <a:rPr sz="14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циклов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специально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организованных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внеурочных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занятий,</a:t>
            </a:r>
          </a:p>
          <a:p>
            <a:pPr marL="2849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посвященных</a:t>
            </a:r>
            <a:r>
              <a:rPr sz="1400" spc="-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актуальным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социальным,</a:t>
            </a:r>
            <a:r>
              <a:rPr sz="14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нравственным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OFKFGU+Calibri"/>
                <a:cs typeface="OFKFGU+Calibri"/>
              </a:rPr>
              <a:t>проблемам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OFKFGU+Calibri"/>
                <a:cs typeface="OFKFGU+Calibri"/>
              </a:rPr>
              <a:t>современного</a:t>
            </a:r>
            <a:r>
              <a:rPr sz="14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мира;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ICBEGR+Wingdings"/>
                <a:cs typeface="ICBEGR+Wingdings"/>
              </a:rPr>
              <a:t>✓</a:t>
            </a:r>
            <a:r>
              <a:rPr sz="1400" spc="10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занятия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обучающихся</a:t>
            </a:r>
            <a:r>
              <a:rPr sz="14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400" spc="-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социально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OFKFGU+Calibri"/>
                <a:cs typeface="OFKFGU+Calibri"/>
              </a:rPr>
              <a:t>ориентированных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OFKFGU+Calibri"/>
                <a:cs typeface="OFKFGU+Calibri"/>
              </a:rPr>
              <a:t>объединениях:</a:t>
            </a:r>
            <a:r>
              <a:rPr sz="14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экологических,</a:t>
            </a:r>
          </a:p>
          <a:p>
            <a:pPr marL="2849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" dirty="0">
                <a:solidFill>
                  <a:srgbClr val="000000"/>
                </a:solidFill>
                <a:latin typeface="OFKFGU+Calibri"/>
                <a:cs typeface="OFKFGU+Calibri"/>
              </a:rPr>
              <a:t>волонтерских,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2" dirty="0">
                <a:solidFill>
                  <a:srgbClr val="000000"/>
                </a:solidFill>
                <a:latin typeface="OFKFGU+Calibri"/>
                <a:cs typeface="OFKFGU+Calibri"/>
              </a:rPr>
              <a:t>трудовых</a:t>
            </a:r>
            <a:r>
              <a:rPr sz="14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4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400" spc="-29" dirty="0">
                <a:solidFill>
                  <a:srgbClr val="000000"/>
                </a:solidFill>
                <a:latin typeface="OFKFGU+Calibri"/>
                <a:cs typeface="OFKFGU+Calibri"/>
              </a:rPr>
              <a:t>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29723" y="135652"/>
            <a:ext cx="1695767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FF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813" y="174568"/>
            <a:ext cx="493328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585858"/>
                </a:solidFill>
                <a:latin typeface="OFKFGU+Calibri"/>
                <a:cs typeface="OFKFGU+Calibri"/>
              </a:rPr>
              <a:t>ВНЕУРОЧНАЯ ДЕЯТЕЛЬНОСТЬ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1509" y="840890"/>
            <a:ext cx="2582475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 внеурочной 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15814" y="1049170"/>
            <a:ext cx="264131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Перечень программ внеурочной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5814" y="1262530"/>
            <a:ext cx="118785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71509" y="1267610"/>
            <a:ext cx="324305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«Разговоры о важном»</a:t>
            </a:r>
            <a:r>
              <a:rPr sz="1400" spc="-2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(НОО, </a:t>
            </a:r>
            <a:r>
              <a:rPr sz="1400" spc="-11" dirty="0">
                <a:solidFill>
                  <a:srgbClr val="221F1F"/>
                </a:solidFill>
                <a:latin typeface="OFKFGU+Calibri"/>
                <a:cs typeface="OFKFGU+Calibri"/>
              </a:rPr>
              <a:t>ООО,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 СОО)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74557" y="2007131"/>
            <a:ext cx="3027439" cy="132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«Проектно</a:t>
            </a:r>
            <a:r>
              <a:rPr sz="1400" dirty="0">
                <a:solidFill>
                  <a:srgbClr val="221F1F"/>
                </a:solidFill>
                <a:latin typeface="TBHMEF+Calibri"/>
                <a:cs typeface="TBHMEF+Calibri"/>
              </a:rPr>
              <a:t>-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исследовательская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деятельность: гуманитарное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направление» (основное</a:t>
            </a:r>
            <a:r>
              <a:rPr sz="1400" spc="-28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55108" y="2027578"/>
            <a:ext cx="3035641" cy="89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5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22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«Профориентация» (основное</a:t>
            </a:r>
            <a:r>
              <a:rPr sz="1400" spc="-20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74557" y="3478045"/>
            <a:ext cx="3092800" cy="89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 «Моя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художественная</a:t>
            </a:r>
            <a:r>
              <a:rPr sz="1400" spc="-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практика» (начальное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 образование)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(Проект)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65141" y="3655464"/>
            <a:ext cx="3027439" cy="1109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«Функциональная</a:t>
            </a:r>
            <a:r>
              <a:rPr sz="1400" spc="-3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грамотность: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учимся для</a:t>
            </a:r>
            <a:r>
              <a:rPr sz="1400" spc="-11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жизни» (основное</a:t>
            </a:r>
            <a:r>
              <a:rPr sz="1400" spc="-27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 (Проект)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63998" y="5129172"/>
            <a:ext cx="3232352" cy="89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 «Мир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визуально</a:t>
            </a:r>
            <a:r>
              <a:rPr sz="1400" dirty="0">
                <a:solidFill>
                  <a:srgbClr val="221F1F"/>
                </a:solidFill>
                <a:latin typeface="TBHMEF+Calibri"/>
                <a:cs typeface="TBHMEF+Calibri"/>
              </a:rPr>
              <a:t>-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пространственных</a:t>
            </a:r>
            <a:r>
              <a:rPr sz="1400" spc="-25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искусств»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(основное</a:t>
            </a:r>
            <a:r>
              <a:rPr sz="1400" spc="-27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общее</a:t>
            </a:r>
            <a:r>
              <a:rPr sz="1400" spc="-10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образование)</a:t>
            </a:r>
            <a:r>
              <a:rPr sz="1400" spc="12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(Проект)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71509" y="5127648"/>
            <a:ext cx="3027439" cy="89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Примерная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рабочая программа</a:t>
            </a:r>
            <a:r>
              <a:rPr sz="1400" spc="16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курса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внеурочной деятельности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«Предметной области "Искусство"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(Музыка)»</a:t>
            </a:r>
            <a:r>
              <a:rPr sz="1400" spc="13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"Хоровое</a:t>
            </a:r>
            <a:r>
              <a:rPr sz="1400" spc="-17" dirty="0">
                <a:solidFill>
                  <a:srgbClr val="221F1F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221F1F"/>
                </a:solidFill>
                <a:latin typeface="OFKFGU+Calibri"/>
                <a:cs typeface="OFKFGU+Calibri"/>
              </a:rPr>
              <a:t>пение" (Проект)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892407" y="6512319"/>
            <a:ext cx="222950" cy="14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9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888888"/>
                </a:solidFill>
                <a:latin typeface="TBHMEF+Calibri"/>
                <a:cs typeface="TBHMEF+Calibri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5176" y="40202"/>
            <a:ext cx="8088314" cy="77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2400" b="1" spc="27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календарный</a:t>
            </a:r>
            <a:r>
              <a:rPr sz="2400" b="1" spc="31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план воспитательной</a:t>
            </a:r>
            <a:r>
              <a:rPr sz="2400" b="1" spc="-19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работы</a:t>
            </a:r>
            <a:r>
              <a:rPr sz="2400" b="1" spc="18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–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основа</a:t>
            </a:r>
            <a:r>
              <a:rPr sz="2400" b="1" spc="-23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деятельности</a:t>
            </a:r>
            <a:r>
              <a:rPr sz="2400" b="1" spc="11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u="sng" dirty="0">
                <a:solidFill>
                  <a:srgbClr val="265AA9"/>
                </a:solidFill>
                <a:latin typeface="UNISPD+Calibri Bold"/>
                <a:cs typeface="UNISPD+Calibri Bold"/>
              </a:rPr>
              <a:t>советников</a:t>
            </a:r>
            <a:r>
              <a:rPr sz="2400" b="1" spc="-13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директора</a:t>
            </a:r>
            <a:r>
              <a:rPr sz="2400" b="1" spc="14" dirty="0">
                <a:solidFill>
                  <a:srgbClr val="265AA9"/>
                </a:solidFill>
                <a:latin typeface="UNISPD+Calibri Bold"/>
                <a:cs typeface="UNISPD+Calibri Bold"/>
              </a:rPr>
              <a:t> </a:t>
            </a:r>
            <a:r>
              <a:rPr sz="2400" b="1" dirty="0">
                <a:solidFill>
                  <a:srgbClr val="265AA9"/>
                </a:solidFill>
                <a:latin typeface="UNISPD+Calibri Bold"/>
                <a:cs typeface="UNISPD+Calibri Bold"/>
              </a:rPr>
              <a:t>по воспитанию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8734" y="820473"/>
            <a:ext cx="7697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Февраль: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420" y="1005258"/>
            <a:ext cx="8085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Сентябрь: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8734" y="1003353"/>
            <a:ext cx="47271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разгрома</a:t>
            </a:r>
            <a:r>
              <a:rPr sz="1200" spc="-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советскими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войсками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немецко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фашистских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420" y="1188138"/>
            <a:ext cx="5000854" cy="132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сентября: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знаний;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 сентября: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окончания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Второй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мировой войны, 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солидарности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борьбе с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терроризмом;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сентября: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 распространения</a:t>
            </a: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грамотности.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Октябрь: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 пожилых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людей;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</a:t>
            </a:r>
          </a:p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музыки;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8734" y="1186233"/>
            <a:ext cx="4837634" cy="132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войск</a:t>
            </a:r>
            <a:r>
              <a:rPr sz="12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 Сталинградской битве;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науки;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15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о россиянах,</a:t>
            </a:r>
            <a:r>
              <a:rPr sz="1200" spc="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исполнявших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служебный долг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пределами Отечества;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21 февраля: Международный день родного языка;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23 февраля: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защитника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Отечества.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Март: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7420" y="2468552"/>
            <a:ext cx="3857180" cy="95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4 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защиты животных;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5 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учителя;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25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октября: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день школьных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библиотек;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OFKFGU+Calibri"/>
                <a:cs typeface="OFKFGU+Calibri"/>
              </a:rPr>
              <a:t>Третье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 воскресенье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октября: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отца.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Ноябрь: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88734" y="2466774"/>
            <a:ext cx="3349839" cy="1138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марта: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 женский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18 марта: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воссоединения</a:t>
            </a:r>
            <a:r>
              <a:rPr sz="1200" spc="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Крыма с Россией;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 марта: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Всемирный день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театра.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Апрель: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 апреля: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космонавтики.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Май: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7420" y="3383206"/>
            <a:ext cx="248610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4 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народного единства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7420" y="3566086"/>
            <a:ext cx="5091154" cy="95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погибших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исполнении</a:t>
            </a:r>
            <a:r>
              <a:rPr sz="12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служебных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обязанностей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сотрудников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органов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внутренних 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дел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Последнее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воскресенье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Матери;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30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ноября: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Государственного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герба</a:t>
            </a:r>
            <a:r>
              <a:rPr sz="1200" spc="-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Федерации.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Декабрь: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88734" y="3564308"/>
            <a:ext cx="3923015" cy="955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мая: Праздник</a:t>
            </a:r>
            <a:r>
              <a:rPr sz="1200" spc="2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Весны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200" spc="-27" dirty="0">
                <a:solidFill>
                  <a:srgbClr val="000000"/>
                </a:solidFill>
                <a:latin typeface="OFKFGU+Calibri"/>
                <a:cs typeface="OFKFGU+Calibri"/>
              </a:rPr>
              <a:t>Труда;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9 мая: 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Победы;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19 мая: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детских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общественных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организаций России;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24 мая: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славянской</a:t>
            </a:r>
            <a:r>
              <a:rPr sz="1200" spc="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письменности</a:t>
            </a:r>
            <a:r>
              <a:rPr sz="1200" spc="3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и </a:t>
            </a:r>
            <a:r>
              <a:rPr sz="1200" spc="-10" dirty="0">
                <a:solidFill>
                  <a:srgbClr val="000000"/>
                </a:solidFill>
                <a:latin typeface="OFKFGU+Calibri"/>
                <a:cs typeface="OFKFGU+Calibri"/>
              </a:rPr>
              <a:t>культуры.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Июнь: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7420" y="4480196"/>
            <a:ext cx="4983303" cy="590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3 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 неизвестного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солдата;</a:t>
            </a:r>
            <a:r>
              <a:rPr sz="1200" spc="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Международный</a:t>
            </a:r>
            <a:r>
              <a:rPr sz="12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 инвалидов;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5 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добровольца (волонтера) в России;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9 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21" dirty="0">
                <a:solidFill>
                  <a:srgbClr val="000000"/>
                </a:solidFill>
                <a:latin typeface="OFKFGU+Calibri"/>
                <a:cs typeface="OFKFGU+Calibri"/>
              </a:rPr>
              <a:t>Героев</a:t>
            </a:r>
            <a:r>
              <a:rPr sz="1200" spc="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Отечества;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88734" y="4478962"/>
            <a:ext cx="2062821" cy="58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защиты детей;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6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русского</a:t>
            </a:r>
            <a:r>
              <a:rPr sz="1200" spc="1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языка;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России;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7420" y="5029507"/>
            <a:ext cx="5125946" cy="1138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декабря: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Конституции</a:t>
            </a:r>
            <a:r>
              <a:rPr sz="1200" spc="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Январь: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25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января: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российского</a:t>
            </a:r>
            <a:r>
              <a:rPr sz="1200" spc="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студенчества;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</a:t>
            </a:r>
            <a:r>
              <a:rPr sz="1200" spc="1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января:</a:t>
            </a:r>
            <a:r>
              <a:rPr sz="1200" spc="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снятия</a:t>
            </a:r>
            <a:r>
              <a:rPr sz="1200" spc="2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блокады</a:t>
            </a:r>
            <a:r>
              <a:rPr sz="1200" spc="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Ленинграда, День</a:t>
            </a:r>
            <a:r>
              <a:rPr sz="1200" spc="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освобождения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Красной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армией крупнейшего "лагеря</a:t>
            </a:r>
            <a:r>
              <a:rPr sz="1200" spc="-2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смерти" Аушвиц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Биркенау (Освенцима) </a:t>
            </a:r>
            <a:r>
              <a:rPr sz="1200" dirty="0">
                <a:solidFill>
                  <a:srgbClr val="000000"/>
                </a:solidFill>
                <a:latin typeface="TBHMEF+Calibri"/>
                <a:cs typeface="TBHMEF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</a:p>
          <a:p>
            <a:pPr marL="0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жертв</a:t>
            </a:r>
            <a:r>
              <a:rPr sz="1200" spc="-1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Холокоста.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88734" y="5027602"/>
            <a:ext cx="4399266" cy="150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22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памяти и скорби;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 июня: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молодежи.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Июль:</a:t>
            </a: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8 июля: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День</a:t>
            </a:r>
            <a:r>
              <a:rPr sz="1200" spc="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семьи,</a:t>
            </a:r>
            <a:r>
              <a:rPr sz="1200" spc="1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любви и верности.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ED4"/>
                </a:solidFill>
                <a:latin typeface="UNISPD+Calibri Bold"/>
                <a:cs typeface="UNISPD+Calibri Bold"/>
              </a:rPr>
              <a:t>Август: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12 августа: 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физкультурника;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22 августа: 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Государственного</a:t>
            </a:r>
            <a:r>
              <a:rPr sz="1200" spc="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флага</a:t>
            </a:r>
            <a:r>
              <a:rPr sz="1200" spc="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200" spc="4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Федерации;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27 августа: День</a:t>
            </a:r>
            <a:r>
              <a:rPr sz="1200" spc="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российского</a:t>
            </a:r>
            <a:r>
              <a:rPr sz="1200" spc="4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OFKFGU+Calibri"/>
                <a:cs typeface="OFKFGU+Calibri"/>
              </a:rPr>
              <a:t>кино.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25372" y="243432"/>
            <a:ext cx="637916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Школьники.</a:t>
            </a:r>
            <a:r>
              <a:rPr sz="2800" b="1" spc="27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Результаты</a:t>
            </a:r>
            <a:r>
              <a:rPr sz="2800" b="1" spc="41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280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обратной связи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49105" y="2097833"/>
            <a:ext cx="191338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Чувства </a:t>
            </a:r>
            <a:r>
              <a:rPr sz="1600" spc="-10" dirty="0">
                <a:solidFill>
                  <a:srgbClr val="585858"/>
                </a:solidFill>
                <a:latin typeface="OFKFGU+Calibri"/>
                <a:cs typeface="OFKFGU+Calibri"/>
              </a:rPr>
              <a:t>школьников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6042" y="2372534"/>
            <a:ext cx="1697907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после</a:t>
            </a:r>
            <a:r>
              <a:rPr sz="1600" spc="22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занятий: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гордость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,</a:t>
            </a:r>
            <a:r>
              <a:rPr sz="1600" b="1" spc="18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чувство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патриотизма,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404" y="2524553"/>
            <a:ext cx="2260651" cy="864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Получено</a:t>
            </a:r>
            <a:r>
              <a:rPr sz="1600" spc="391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1 570</a:t>
            </a:r>
            <a:r>
              <a:rPr sz="1600" b="1" spc="21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639</a:t>
            </a:r>
          </a:p>
          <a:p>
            <a:pPr marL="0" marR="0">
              <a:lnSpc>
                <a:spcPts val="1948"/>
              </a:lnSpc>
              <a:spcBef>
                <a:spcPts val="381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ответов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из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85</a:t>
            </a:r>
            <a:r>
              <a:rPr sz="1600" b="1" spc="21" dirty="0">
                <a:solidFill>
                  <a:srgbClr val="585858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субъектов</a:t>
            </a:r>
          </a:p>
          <a:p>
            <a:pPr marL="0" marR="0">
              <a:lnSpc>
                <a:spcPts val="1951"/>
              </a:lnSpc>
              <a:spcBef>
                <a:spcPts val="329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Российской</a:t>
            </a:r>
            <a:r>
              <a:rPr sz="1600" spc="26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Федерации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6042" y="3104054"/>
            <a:ext cx="215796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вдохновение,</a:t>
            </a:r>
            <a:r>
              <a:rPr sz="1600" b="1" spc="359" dirty="0">
                <a:solidFill>
                  <a:srgbClr val="585858"/>
                </a:solidFill>
                <a:latin typeface="UNISPD+Calibri Bold"/>
                <a:cs typeface="UNISPD+Calibri Bold"/>
              </a:rPr>
              <a:t> </a:t>
            </a: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радость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73091" y="4072683"/>
            <a:ext cx="2801131" cy="150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UNISPD+Calibri Bold"/>
                <a:cs typeface="UNISPD+Calibri Bold"/>
              </a:rPr>
              <a:t>Интерес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к теме</a:t>
            </a:r>
            <a:r>
              <a:rPr sz="1600" spc="26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занятия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отмечают</a:t>
            </a:r>
            <a:r>
              <a:rPr sz="1600" spc="44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97%</a:t>
            </a:r>
            <a:r>
              <a:rPr sz="1600" b="1" spc="15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</a:p>
          <a:p>
            <a:pPr marL="0" marR="0">
              <a:lnSpc>
                <a:spcPts val="192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TBHMEF+Calibri"/>
                <a:cs typeface="TBHMEF+Calibri"/>
              </a:rPr>
              <a:t>3-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4 классов,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93%</a:t>
            </a:r>
            <a:r>
              <a:rPr sz="1600" b="1" spc="14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  <a:r>
              <a:rPr sz="1600" spc="20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5</a:t>
            </a:r>
            <a:r>
              <a:rPr sz="1600" dirty="0">
                <a:solidFill>
                  <a:srgbClr val="585858"/>
                </a:solidFill>
                <a:latin typeface="TBHMEF+Calibri"/>
                <a:cs typeface="TBHMEF+Calibri"/>
              </a:rPr>
              <a:t>-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9</a:t>
            </a:r>
            <a:r>
              <a:rPr sz="1600" spc="363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классов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и </a:t>
            </a:r>
            <a:r>
              <a:rPr sz="1600" b="1" dirty="0">
                <a:solidFill>
                  <a:srgbClr val="585858"/>
                </a:solidFill>
                <a:latin typeface="TKPUHK+Calibri Bold"/>
                <a:cs typeface="TKPUHK+Calibri Bold"/>
              </a:rPr>
              <a:t>92%</a:t>
            </a:r>
            <a:r>
              <a:rPr sz="1600" b="1" spc="26" dirty="0">
                <a:solidFill>
                  <a:srgbClr val="585858"/>
                </a:solidFill>
                <a:latin typeface="TKPUHK+Calibri Bold"/>
                <a:cs typeface="TKPUHK+Calibri Bold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  <a:r>
              <a:rPr sz="1600" spc="369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10</a:t>
            </a:r>
            <a:r>
              <a:rPr sz="1600" dirty="0">
                <a:solidFill>
                  <a:srgbClr val="585858"/>
                </a:solidFill>
                <a:latin typeface="TBHMEF+Calibri"/>
                <a:cs typeface="TBHMEF+Calibri"/>
              </a:rPr>
              <a:t>-11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585858"/>
                </a:solidFill>
                <a:latin typeface="OFKFGU+Calibri"/>
                <a:cs typeface="OFKFGU+Calibri"/>
              </a:rPr>
              <a:t>классов, СПО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5100" y="270835"/>
            <a:ext cx="7765112" cy="60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53"/>
              </a:lnSpc>
              <a:spcBef>
                <a:spcPts val="0"/>
              </a:spcBef>
              <a:spcAft>
                <a:spcPts val="0"/>
              </a:spcAft>
            </a:pP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Педагоги.</a:t>
            </a:r>
            <a:r>
              <a:rPr sz="3650" b="1" spc="29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Результаты</a:t>
            </a:r>
            <a:r>
              <a:rPr sz="3650" b="1" spc="18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обратной</a:t>
            </a:r>
            <a:r>
              <a:rPr sz="3650" b="1" spc="20" dirty="0">
                <a:solidFill>
                  <a:srgbClr val="394D88"/>
                </a:solidFill>
                <a:latin typeface="UNISPD+Calibri Bold"/>
                <a:cs typeface="UNISPD+Calibri Bold"/>
              </a:rPr>
              <a:t> </a:t>
            </a:r>
            <a:r>
              <a:rPr sz="3650" b="1" dirty="0">
                <a:solidFill>
                  <a:srgbClr val="394D88"/>
                </a:solidFill>
                <a:latin typeface="UNISPD+Calibri Bold"/>
                <a:cs typeface="UNISPD+Calibri Bold"/>
              </a:rPr>
              <a:t>связи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7707" y="1107590"/>
            <a:ext cx="1453613" cy="11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очень полезные</a:t>
            </a:r>
          </a:p>
          <a:p>
            <a:pPr marL="0" marR="0">
              <a:lnSpc>
                <a:spcPts val="16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скорее полезные</a:t>
            </a:r>
          </a:p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скорее</a:t>
            </a:r>
          </a:p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бесполезные</a:t>
            </a:r>
          </a:p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бесполезные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95078" y="1342377"/>
            <a:ext cx="1955690" cy="533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  <a:r>
              <a:rPr sz="1400" spc="12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избыточно</a:t>
            </a:r>
          </a:p>
          <a:p>
            <a:pPr marL="0" marR="0">
              <a:lnSpc>
                <a:spcPts val="1713"/>
              </a:lnSpc>
              <a:spcBef>
                <a:spcPts val="471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  <a:r>
              <a:rPr sz="1400" spc="12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достаточно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838" y="1468778"/>
            <a:ext cx="1310357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3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Рис 1. Оценка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полезности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предложенных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18855" y="1685227"/>
            <a:ext cx="512655" cy="898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25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3120" y="1770226"/>
            <a:ext cx="76618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31%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95078" y="1897657"/>
            <a:ext cx="1195867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недостаточно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63138" y="2669985"/>
            <a:ext cx="766708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67%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64852" y="2873362"/>
            <a:ext cx="1310357" cy="89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Рис. 2. Оценка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достаточности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предложенных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18982" y="3029050"/>
            <a:ext cx="512346" cy="898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71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86243" y="4565292"/>
            <a:ext cx="2086806" cy="834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соответствуют</a:t>
            </a:r>
            <a:r>
              <a:rPr sz="1400" spc="-16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полностью</a:t>
            </a:r>
          </a:p>
          <a:p>
            <a:pPr marL="0" marR="0">
              <a:lnSpc>
                <a:spcPts val="1713"/>
              </a:lnSpc>
              <a:spcBef>
                <a:spcPts val="566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в целом соответствуют</a:t>
            </a:r>
          </a:p>
          <a:p>
            <a:pPr marL="39624" marR="0">
              <a:lnSpc>
                <a:spcPts val="1713"/>
              </a:lnSpc>
              <a:spcBef>
                <a:spcPts val="566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не</a:t>
            </a:r>
            <a:r>
              <a:rPr sz="1400" spc="-10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соответствуют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6240" y="4735549"/>
            <a:ext cx="76618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38%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16219" y="5277854"/>
            <a:ext cx="766708" cy="47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E7E7E"/>
                </a:solidFill>
                <a:latin typeface="TBHMEF+Calibri"/>
                <a:cs typeface="TBHMEF+Calibri"/>
              </a:rPr>
              <a:t>59%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23779" y="5990232"/>
            <a:ext cx="87538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тветствия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29129" y="6203592"/>
            <a:ext cx="2249238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предложенных</a:t>
            </a:r>
            <a:r>
              <a:rPr sz="1400" spc="-18" dirty="0">
                <a:solidFill>
                  <a:srgbClr val="585858"/>
                </a:solidFill>
                <a:latin typeface="OFKFGU+Calibri"/>
                <a:cs typeface="OFKFGU+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материалов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возрастным особенностям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85858"/>
                </a:solidFill>
                <a:latin typeface="OFKFGU+Calibri"/>
                <a:cs typeface="OFKFGU+Calibri"/>
              </a:rPr>
              <a:t>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332656"/>
            <a:ext cx="10585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ЕДИНОЕ СОДЕРЖАНИЕ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образовании в Российской Федерации" (с изм. и доп., вступ. в силу с 13.10.2022)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Статья 3. Основные принципы государственной политики и правового регулирования отношений в сфере образования (12 принципов)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гуманистический характер образования, приоритет жизни и здоровья человека, прав и свобод личности, свободного развития личности, воспитание взаимоуважения, трудолюбия, гражданственности и патриотизма, ответственности, правовой культуры, бережного отношения к природе;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4) Единство образовательного пространства на территории Российской Федерации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автономия образовательных организаций, академические права и свободы педагогических работников и обучающихся, предусмотренные настоящим Федеральным законом, информационная открытость и публичная отчетность образовательных организаций;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емократический характер управления образованием, обеспечение прав педагогических работников, обучающихся, родителей (законных представителей) несовершеннолетних обучающихся на участие в управлении образовательными организациями;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очетание государственного и договорного регулирования отношений в сфере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0436" y="245912"/>
            <a:ext cx="8040828" cy="483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ЕДИНОЕ </a:t>
            </a:r>
            <a:r>
              <a:rPr sz="32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ОБРАЗОВАТЕЛЬНОЕ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ПРОСТРАНСТВО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945" y="2248140"/>
            <a:ext cx="1896709" cy="1172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Единая система</a:t>
            </a:r>
          </a:p>
          <a:p>
            <a:pPr marL="14020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мониторинга</a:t>
            </a:r>
          </a:p>
          <a:p>
            <a:pPr marL="2286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эффективности</a:t>
            </a:r>
          </a:p>
          <a:p>
            <a:pPr marL="118872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деятельности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3513" y="2331960"/>
            <a:ext cx="222840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Единые стандарты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4615" y="2628886"/>
            <a:ext cx="205757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UNISPD+Calibri Bold"/>
                <a:cs typeface="UNISPD+Calibri Bold"/>
              </a:rPr>
              <a:t>Единые </a:t>
            </a:r>
            <a:r>
              <a:rPr sz="2000" b="1" spc="-18" dirty="0">
                <a:solidFill>
                  <a:srgbClr val="C00000"/>
                </a:solidFill>
                <a:latin typeface="UNISPD+Calibri Bold"/>
                <a:cs typeface="UNISPD+Calibri Bold"/>
              </a:rPr>
              <a:t>подходы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25517" y="2661144"/>
            <a:ext cx="2173551" cy="101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образовательного</a:t>
            </a:r>
          </a:p>
          <a:p>
            <a:pPr marL="269748" marR="0">
              <a:lnSpc>
                <a:spcPts val="2446"/>
              </a:lnSpc>
              <a:spcBef>
                <a:spcPts val="207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пространства</a:t>
            </a:r>
          </a:p>
          <a:p>
            <a:pPr marL="608076" marR="0">
              <a:lnSpc>
                <a:spcPts val="2446"/>
              </a:lnSpc>
              <a:spcBef>
                <a:spcPts val="16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страны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3279" y="3009886"/>
            <a:ext cx="2100784" cy="67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к формированию</a:t>
            </a:r>
          </a:p>
          <a:p>
            <a:pPr marL="292608" marR="0">
              <a:lnSpc>
                <a:spcPts val="2449"/>
              </a:lnSpc>
              <a:spcBef>
                <a:spcPts val="193"/>
              </a:spcBef>
              <a:spcAft>
                <a:spcPts val="0"/>
              </a:spcAft>
            </a:pPr>
            <a:r>
              <a:rPr sz="2000" b="1" spc="-10" dirty="0">
                <a:solidFill>
                  <a:srgbClr val="002060"/>
                </a:solidFill>
                <a:latin typeface="UNISPD+Calibri Bold"/>
                <a:cs typeface="UNISPD+Calibri Bold"/>
              </a:rPr>
              <a:t>содержания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7313" y="3386949"/>
            <a:ext cx="2107811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образовательных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97203" y="3659364"/>
            <a:ext cx="1785741" cy="67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образования</a:t>
            </a:r>
            <a:r>
              <a:rPr sz="2000" b="1" spc="-36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и</a:t>
            </a:r>
          </a:p>
          <a:p>
            <a:pPr marL="176783" marR="0">
              <a:lnSpc>
                <a:spcPts val="2446"/>
              </a:lnSpc>
              <a:spcBef>
                <a:spcPts val="159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воспитания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73389" y="3716133"/>
            <a:ext cx="2410053" cy="1010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организаций,</a:t>
            </a:r>
          </a:p>
          <a:p>
            <a:pPr marL="0" marR="0">
              <a:lnSpc>
                <a:spcPts val="2449"/>
              </a:lnSpc>
              <a:spcBef>
                <a:spcPts val="205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органов</a:t>
            </a:r>
            <a:r>
              <a:rPr sz="2000" b="1" spc="-15" dirty="0">
                <a:solidFill>
                  <a:srgbClr val="002060"/>
                </a:solidFill>
                <a:latin typeface="UNISPD+Calibri Bold"/>
                <a:cs typeface="UNISPD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управления</a:t>
            </a:r>
          </a:p>
          <a:p>
            <a:pPr marL="318516" marR="0">
              <a:lnSpc>
                <a:spcPts val="2446"/>
              </a:lnSpc>
              <a:spcBef>
                <a:spcPts val="159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UNISPD+Calibri Bold"/>
                <a:cs typeface="UNISPD+Calibri Bold"/>
              </a:rPr>
              <a:t>образованием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28901" y="6003600"/>
            <a:ext cx="9032458" cy="776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8822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9" dirty="0">
                <a:solidFill>
                  <a:srgbClr val="30356D"/>
                </a:solidFill>
                <a:latin typeface="OFKFGU+Calibri"/>
                <a:cs typeface="OFKFGU+Calibri"/>
              </a:rPr>
              <a:t>ГАРАНТИЯ</a:t>
            </a:r>
            <a:r>
              <a:rPr sz="2400" spc="38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2400" spc="-18" dirty="0">
                <a:solidFill>
                  <a:srgbClr val="30356D"/>
                </a:solidFill>
                <a:latin typeface="OFKFGU+Calibri"/>
                <a:cs typeface="OFKFGU+Calibri"/>
              </a:rPr>
              <a:t>РАВЕНСТВА</a:t>
            </a:r>
            <a:r>
              <a:rPr sz="2400" dirty="0">
                <a:solidFill>
                  <a:srgbClr val="30356D"/>
                </a:solidFill>
                <a:latin typeface="OFKFGU+Calibri"/>
                <a:cs typeface="OFKFGU+Calibri"/>
              </a:rPr>
              <a:t> РЕСУРСОВ,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0356D"/>
                </a:solidFill>
                <a:latin typeface="OFKFGU+Calibri"/>
                <a:cs typeface="OFKFGU+Calibri"/>
              </a:rPr>
              <a:t>УСЛОВИЙ,</a:t>
            </a:r>
            <a:r>
              <a:rPr sz="2400" spc="-10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2400" dirty="0">
                <a:solidFill>
                  <a:srgbClr val="30356D"/>
                </a:solidFill>
                <a:latin typeface="OFKFGU+Calibri"/>
                <a:cs typeface="OFKFGU+Calibri"/>
              </a:rPr>
              <a:t>ВОЗМОЖНОСТЕЙ И ПОВЫШЕНИЯ </a:t>
            </a:r>
            <a:r>
              <a:rPr sz="2400" spc="-30" dirty="0">
                <a:solidFill>
                  <a:srgbClr val="30356D"/>
                </a:solidFill>
                <a:latin typeface="OFKFGU+Calibri"/>
                <a:cs typeface="OFKFGU+Calibri"/>
              </a:rPr>
              <a:t>КАЧЕСТВА</a:t>
            </a:r>
            <a:r>
              <a:rPr sz="2400" spc="18" dirty="0">
                <a:solidFill>
                  <a:srgbClr val="30356D"/>
                </a:solidFill>
                <a:latin typeface="OFKFGU+Calibri"/>
                <a:cs typeface="OFKFGU+Calibri"/>
              </a:rPr>
              <a:t> </a:t>
            </a:r>
            <a:r>
              <a:rPr sz="2400" spc="-64" dirty="0">
                <a:solidFill>
                  <a:srgbClr val="30356D"/>
                </a:solidFill>
                <a:latin typeface="OFKFGU+Calibri"/>
                <a:cs typeface="OFKFGU+Calibri"/>
              </a:rPr>
              <a:t>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2925" y="319064"/>
            <a:ext cx="8040828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ЕДИНОЕ </a:t>
            </a:r>
            <a:r>
              <a:rPr sz="32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ОБРАЗОВАТЕЛЬНОЕ</a:t>
            </a:r>
            <a:r>
              <a:rPr sz="3200" b="1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3200" b="1" spc="-13" dirty="0">
                <a:solidFill>
                  <a:srgbClr val="003399"/>
                </a:solidFill>
                <a:latin typeface="UNISPD+Calibri Bold"/>
                <a:cs typeface="UNISPD+Calibri Bold"/>
              </a:rPr>
              <a:t>ПРОСТРАНСТВО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983688"/>
            <a:ext cx="1762744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72612" y="981910"/>
            <a:ext cx="637084" cy="1345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НОО</a:t>
            </a:r>
          </a:p>
          <a:p>
            <a:pPr marL="0" marR="0">
              <a:lnSpc>
                <a:spcPts val="2288"/>
              </a:lnSpc>
              <a:spcBef>
                <a:spcPts val="1715"/>
              </a:spcBef>
              <a:spcAft>
                <a:spcPts val="0"/>
              </a:spcAft>
            </a:pPr>
            <a:r>
              <a:rPr sz="1850" b="1" spc="23" dirty="0">
                <a:solidFill>
                  <a:srgbClr val="000000"/>
                </a:solidFill>
                <a:latin typeface="UNISPD+Calibri Bold"/>
                <a:cs typeface="UNISPD+Calibri Bold"/>
              </a:rPr>
              <a:t>ООО</a:t>
            </a:r>
          </a:p>
          <a:p>
            <a:pPr marL="0" marR="0">
              <a:lnSpc>
                <a:spcPts val="2285"/>
              </a:lnSpc>
              <a:spcBef>
                <a:spcPts val="1717"/>
              </a:spcBef>
              <a:spcAft>
                <a:spcPts val="0"/>
              </a:spcAft>
            </a:pPr>
            <a:r>
              <a:rPr sz="1850" b="1" spc="21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0032" y="997404"/>
            <a:ext cx="2213854" cy="89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ФЕДЕРАЛЬНАЯ</a:t>
            </a:r>
          </a:p>
          <a:p>
            <a:pPr marL="0" marR="0">
              <a:lnSpc>
                <a:spcPts val="2232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ОБРАЗОВАТЕЛЬНАЯ</a:t>
            </a:r>
          </a:p>
          <a:p>
            <a:pPr marL="0" marR="0">
              <a:lnSpc>
                <a:spcPts val="2244"/>
              </a:lnSpc>
              <a:spcBef>
                <a:spcPts val="5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ПРОГРАММА</a:t>
            </a:r>
            <a:r>
              <a:rPr sz="1850" b="1" spc="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850" b="1" spc="16" dirty="0">
                <a:solidFill>
                  <a:srgbClr val="000000"/>
                </a:solidFill>
                <a:latin typeface="UNISPD+Calibri Bold"/>
                <a:cs typeface="UNISPD+Calibri Bold"/>
              </a:rPr>
              <a:t>(ФОП)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28176" y="983688"/>
            <a:ext cx="636268" cy="134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4" dirty="0">
                <a:solidFill>
                  <a:srgbClr val="000000"/>
                </a:solidFill>
                <a:latin typeface="UNISPD+Calibri Bold"/>
                <a:cs typeface="UNISPD+Calibri Bold"/>
              </a:rPr>
              <a:t>НОО</a:t>
            </a:r>
          </a:p>
          <a:p>
            <a:pPr marL="0" marR="0">
              <a:lnSpc>
                <a:spcPts val="2285"/>
              </a:lnSpc>
              <a:spcBef>
                <a:spcPts val="1715"/>
              </a:spcBef>
              <a:spcAft>
                <a:spcPts val="0"/>
              </a:spcAft>
            </a:pPr>
            <a:r>
              <a:rPr sz="1850" b="1" spc="21" dirty="0">
                <a:solidFill>
                  <a:srgbClr val="000000"/>
                </a:solidFill>
                <a:latin typeface="UNISPD+Calibri Bold"/>
                <a:cs typeface="UNISPD+Calibri Bold"/>
              </a:rPr>
              <a:t>ООО</a:t>
            </a:r>
          </a:p>
          <a:p>
            <a:pPr marL="0" marR="0">
              <a:lnSpc>
                <a:spcPts val="2285"/>
              </a:lnSpc>
              <a:spcBef>
                <a:spcPts val="1715"/>
              </a:spcBef>
              <a:spcAft>
                <a:spcPts val="0"/>
              </a:spcAft>
            </a:pPr>
            <a:r>
              <a:rPr sz="1850" b="1" spc="18" dirty="0">
                <a:solidFill>
                  <a:srgbClr val="000000"/>
                </a:solidFill>
                <a:latin typeface="UNISPD+Calibri Bold"/>
                <a:cs typeface="UNISPD+Calibri Bold"/>
              </a:rPr>
              <a:t>СОО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000" y="1267152"/>
            <a:ext cx="2278049" cy="89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ГОСУДАРСТВЕННЫЙ</a:t>
            </a:r>
          </a:p>
          <a:p>
            <a:pPr marL="0" marR="0">
              <a:lnSpc>
                <a:spcPts val="224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ОБРАЗОВАТЕЛЬНЫЙ</a:t>
            </a:r>
          </a:p>
          <a:p>
            <a:pPr marL="0" marR="0">
              <a:lnSpc>
                <a:spcPts val="2244"/>
              </a:lnSpc>
              <a:spcBef>
                <a:spcPts val="5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СТАНДАРТ</a:t>
            </a:r>
            <a:r>
              <a:rPr sz="185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(ФГОС)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000" y="2697553"/>
            <a:ext cx="2124932" cy="61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СОДЕРЖАТЕЛЬНОЕ</a:t>
            </a:r>
          </a:p>
          <a:p>
            <a:pPr marL="0" marR="0">
              <a:lnSpc>
                <a:spcPts val="2231"/>
              </a:lnSpc>
              <a:spcBef>
                <a:spcPts val="0"/>
              </a:spcBef>
              <a:spcAft>
                <a:spcPts val="0"/>
              </a:spcAft>
            </a:pPr>
            <a:r>
              <a:rPr sz="185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ОБЕСПЕЧЕНИЕ: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41092" y="3031654"/>
            <a:ext cx="6872031" cy="179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100</a:t>
            </a:r>
            <a:r>
              <a:rPr sz="1850" b="1" spc="16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РАБОЧИХ</a:t>
            </a:r>
            <a:r>
              <a:rPr sz="185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</a:t>
            </a:r>
            <a:r>
              <a:rPr sz="185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ПО</a:t>
            </a:r>
            <a:r>
              <a:rPr sz="1850" b="1" spc="15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3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УЧЕБНЫМ</a:t>
            </a:r>
            <a:r>
              <a:rPr sz="185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ПРЕДМЕТАМ</a:t>
            </a:r>
            <a:r>
              <a:rPr sz="1850" b="1" spc="3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1</a:t>
            </a: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-</a:t>
            </a:r>
            <a:r>
              <a:rPr sz="1850" b="1" spc="13" dirty="0">
                <a:solidFill>
                  <a:srgbClr val="0070C0"/>
                </a:solidFill>
                <a:latin typeface="UNISPD+Calibri Bold"/>
                <a:cs typeface="UNISPD+Calibri Bold"/>
              </a:rPr>
              <a:t>11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КЛАСС</a:t>
            </a:r>
          </a:p>
          <a:p>
            <a:pPr marL="0" marR="0">
              <a:lnSpc>
                <a:spcPts val="2285"/>
              </a:lnSpc>
              <a:spcBef>
                <a:spcPts val="3491"/>
              </a:spcBef>
              <a:spcAft>
                <a:spcPts val="0"/>
              </a:spcAft>
            </a:pP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12</a:t>
            </a:r>
            <a:r>
              <a:rPr sz="1850" b="1" spc="16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РАБОЧИХ</a:t>
            </a:r>
            <a:r>
              <a:rPr sz="1850" b="1" spc="-18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</a:t>
            </a:r>
            <a:r>
              <a:rPr sz="1850" b="1" spc="2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ПО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ВНЕУРОЧНОЙ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ДЕЯТЕЛЬНОСТИ</a:t>
            </a:r>
          </a:p>
          <a:p>
            <a:pPr marL="3301" marR="0">
              <a:lnSpc>
                <a:spcPts val="2285"/>
              </a:lnSpc>
              <a:spcBef>
                <a:spcPts val="3429"/>
              </a:spcBef>
              <a:spcAft>
                <a:spcPts val="0"/>
              </a:spcAft>
            </a:pPr>
            <a:r>
              <a:rPr sz="1850" b="1" spc="10" dirty="0">
                <a:solidFill>
                  <a:srgbClr val="0070C0"/>
                </a:solidFill>
                <a:latin typeface="TKPUHK+Calibri Bold"/>
                <a:cs typeface="TKPUHK+Calibri Bold"/>
              </a:rPr>
              <a:t>38</a:t>
            </a:r>
            <a:r>
              <a:rPr sz="1850" b="1" spc="14" dirty="0">
                <a:solidFill>
                  <a:srgbClr val="0070C0"/>
                </a:solidFill>
                <a:latin typeface="TKPUHK+Calibri Bold"/>
                <a:cs typeface="TKPUHK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МЕТОДИЧЕСКИХ</a:t>
            </a:r>
            <a:r>
              <a:rPr sz="1850" b="1" spc="-3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6" dirty="0">
                <a:solidFill>
                  <a:srgbClr val="0070C0"/>
                </a:solidFill>
                <a:latin typeface="UNISPD+Calibri Bold"/>
                <a:cs typeface="UNISPD+Calibri Bold"/>
              </a:rPr>
              <a:t>ПОСОБИЙ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07601" y="3863260"/>
            <a:ext cx="2597274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Разработаны</a:t>
            </a:r>
            <a:r>
              <a:rPr sz="1600" i="1" spc="52" dirty="0">
                <a:solidFill>
                  <a:srgbClr val="000000"/>
                </a:solidFill>
                <a:latin typeface="CNDBMP+Calibri Italic"/>
                <a:cs typeface="CNDBMP+Calibri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и размещены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NDBMP+Calibri Italic"/>
                <a:cs typeface="CNDBMP+Calibri Italic"/>
              </a:rPr>
              <a:t>на портале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541508" y="4846192"/>
            <a:ext cx="142432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TBHMEF+Calibri"/>
                <a:cs typeface="TBHMEF+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1000" y="5460286"/>
            <a:ext cx="1804418" cy="32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1" dirty="0">
                <a:solidFill>
                  <a:srgbClr val="000000"/>
                </a:solidFill>
                <a:latin typeface="UNISPD+Calibri Bold"/>
                <a:cs typeface="UNISPD+Calibri Bold"/>
              </a:rPr>
              <a:t>ИНСТРУМЕНТЫ: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52954" y="5478893"/>
            <a:ext cx="7060231" cy="879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88"/>
              </a:lnSpc>
              <a:spcBef>
                <a:spcPts val="0"/>
              </a:spcBef>
              <a:spcAft>
                <a:spcPts val="0"/>
              </a:spcAft>
            </a:pPr>
            <a:r>
              <a:rPr sz="1850" b="1" spc="12" dirty="0">
                <a:solidFill>
                  <a:srgbClr val="0070C0"/>
                </a:solidFill>
                <a:latin typeface="UNISPD+Calibri Bold"/>
                <a:cs typeface="UNISPD+Calibri Bold"/>
              </a:rPr>
              <a:t>ЕДИНЫЙ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 КОНСТРУКТОР РАБОЧИХ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ПРОГРАММ И 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УЧЕБНЫХ</a:t>
            </a:r>
            <a:r>
              <a:rPr sz="1850" b="1" spc="-24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spc="14" dirty="0">
                <a:solidFill>
                  <a:srgbClr val="0070C0"/>
                </a:solidFill>
                <a:latin typeface="UNISPD+Calibri Bold"/>
                <a:cs typeface="UNISPD+Calibri Bold"/>
              </a:rPr>
              <a:t>ПЛАНОВ</a:t>
            </a:r>
          </a:p>
          <a:p>
            <a:pPr marL="0" marR="0">
              <a:lnSpc>
                <a:spcPts val="2285"/>
              </a:lnSpc>
              <a:spcBef>
                <a:spcPts val="2005"/>
              </a:spcBef>
              <a:spcAft>
                <a:spcPts val="0"/>
              </a:spcAft>
            </a:pP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УТВЕРЖДЕН</a:t>
            </a:r>
            <a:r>
              <a:rPr sz="1850" b="1" spc="-10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ФЕДЕРАЛЬНЫЙ</a:t>
            </a:r>
            <a:r>
              <a:rPr sz="1850" b="1" spc="-16" dirty="0">
                <a:solidFill>
                  <a:srgbClr val="0070C0"/>
                </a:solidFill>
                <a:latin typeface="UNISPD+Calibri Bold"/>
                <a:cs typeface="UNISPD+Calibri Bold"/>
              </a:rPr>
              <a:t> </a:t>
            </a:r>
            <a:r>
              <a:rPr sz="1850" b="1" dirty="0">
                <a:solidFill>
                  <a:srgbClr val="0070C0"/>
                </a:solidFill>
                <a:latin typeface="UNISPD+Calibri Bold"/>
                <a:cs typeface="UNISPD+Calibri Bold"/>
              </a:rPr>
              <a:t>ПЕРЕЧЕНЬ УЧЕБНИКОВ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93571" y="479530"/>
            <a:ext cx="64407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RPGDLD+Arial Bold"/>
                <a:cs typeface="RPGDLD+Arial Bold"/>
              </a:rPr>
              <a:t>Федеральная</a:t>
            </a:r>
            <a:r>
              <a:rPr sz="2000" b="1" spc="-33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RPGDLD+Arial Bold"/>
                <a:cs typeface="RPGDLD+Arial Bold"/>
              </a:rPr>
              <a:t>образовательная программа</a:t>
            </a:r>
            <a:r>
              <a:rPr sz="2000" b="1" spc="-38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RPGDLD+Arial Bold"/>
                <a:cs typeface="RPGDLD+Arial Bold"/>
              </a:rPr>
              <a:t>(ФОП</a:t>
            </a:r>
            <a:r>
              <a:rPr sz="2000" b="1" dirty="0">
                <a:solidFill>
                  <a:srgbClr val="C00000"/>
                </a:solidFill>
                <a:latin typeface="LJWOAV+Arial Bold"/>
                <a:cs typeface="LJWOAV+Arial Bold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4953" y="1213695"/>
            <a:ext cx="3276255" cy="497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.10</a:t>
            </a:r>
            <a:r>
              <a:rPr sz="1000" b="1" spc="92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.12</a:t>
            </a:r>
            <a:r>
              <a:rPr sz="1000" b="1" spc="103" dirty="0">
                <a:solidFill>
                  <a:srgbClr val="000000"/>
                </a:solidFill>
                <a:latin typeface="TKPUHK+Calibri Bold"/>
                <a:cs typeface="TKPUHK+Calibri Bold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Федеральная</a:t>
            </a:r>
            <a:r>
              <a:rPr sz="1000" spc="1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основная</a:t>
            </a:r>
            <a:r>
              <a:rPr sz="1000" spc="9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общеобразовательная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</a:t>
            </a:r>
            <a:r>
              <a:rPr sz="1000" spc="27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учебно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-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методическая</a:t>
            </a:r>
            <a:r>
              <a:rPr sz="1000" spc="99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документация,</a:t>
            </a:r>
          </a:p>
          <a:p>
            <a:pPr marL="0" marR="0">
              <a:lnSpc>
                <a:spcPts val="12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определяющая</a:t>
            </a:r>
            <a:r>
              <a:rPr sz="1000" spc="6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единые</a:t>
            </a:r>
            <a:r>
              <a:rPr sz="1000" spc="6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000" spc="6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Российской</a:t>
            </a:r>
            <a:r>
              <a:rPr sz="1000" spc="6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Федерации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54286" y="1365805"/>
            <a:ext cx="215550" cy="1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71239" y="1528108"/>
            <a:ext cx="10445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13625" y="1566706"/>
            <a:ext cx="1285708" cy="771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2" marR="0">
              <a:lnSpc>
                <a:spcPts val="122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-12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федеральный</a:t>
            </a:r>
          </a:p>
          <a:p>
            <a:pPr marL="99059" marR="0">
              <a:lnSpc>
                <a:spcPts val="1140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spc="-10" dirty="0">
                <a:solidFill>
                  <a:srgbClr val="375F92"/>
                </a:solidFill>
                <a:latin typeface="RPGDLD+Arial Bold"/>
                <a:cs typeface="RPGDLD+Arial Bold"/>
              </a:rPr>
              <a:t>календарный</a:t>
            </a:r>
          </a:p>
          <a:p>
            <a:pPr marL="394716" marR="0">
              <a:lnSpc>
                <a:spcPts val="113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375F92"/>
                </a:solidFill>
                <a:latin typeface="RPGDLD+Arial Bold"/>
                <a:cs typeface="RPGDLD+Arial Bold"/>
              </a:rPr>
              <a:t>план</a:t>
            </a:r>
          </a:p>
          <a:p>
            <a:pPr marL="0" marR="0">
              <a:lnSpc>
                <a:spcPts val="1139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-10" dirty="0">
                <a:solidFill>
                  <a:srgbClr val="375F92"/>
                </a:solidFill>
                <a:latin typeface="RPGDLD+Arial Bold"/>
                <a:cs typeface="RPGDLD+Arial Bold"/>
              </a:rPr>
              <a:t>воспитательной</a:t>
            </a:r>
          </a:p>
          <a:p>
            <a:pPr marL="306323" marR="0">
              <a:lnSpc>
                <a:spcPts val="113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spc="-16" dirty="0">
                <a:solidFill>
                  <a:srgbClr val="375F92"/>
                </a:solidFill>
                <a:latin typeface="RPGDLD+Arial Bold"/>
                <a:cs typeface="RPGDLD+Arial Bold"/>
              </a:rPr>
              <a:t>работы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5261" y="1586270"/>
            <a:ext cx="1303439" cy="549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федеральный</a:t>
            </a:r>
          </a:p>
          <a:p>
            <a:pPr marL="27432" marR="0">
              <a:lnSpc>
                <a:spcPts val="131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spc="10" dirty="0">
                <a:solidFill>
                  <a:srgbClr val="375F92"/>
                </a:solidFill>
                <a:latin typeface="RPGDLD+Arial Bold"/>
                <a:cs typeface="RPGDLD+Arial Bold"/>
              </a:rPr>
              <a:t>календарный</a:t>
            </a:r>
          </a:p>
          <a:p>
            <a:pPr marL="222504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учебный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1284" y="1586270"/>
            <a:ext cx="1250174" cy="714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федеральная</a:t>
            </a:r>
          </a:p>
          <a:p>
            <a:pPr marL="216407" marR="0">
              <a:lnSpc>
                <a:spcPts val="131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рабочая</a:t>
            </a:r>
          </a:p>
          <a:p>
            <a:pPr marL="105155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программа</a:t>
            </a:r>
          </a:p>
          <a:p>
            <a:pPr marL="77723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воспитания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51071" y="1656124"/>
            <a:ext cx="67695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рабочие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94953" y="1671149"/>
            <a:ext cx="990705" cy="34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базовые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определенного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70466" y="1671149"/>
            <a:ext cx="50433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объем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41966" y="1671149"/>
            <a:ext cx="2207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30002" y="1671149"/>
            <a:ext cx="8214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содержание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18494" y="1671149"/>
            <a:ext cx="85216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6707" y="1753275"/>
            <a:ext cx="1303439" cy="38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федеральный</a:t>
            </a:r>
          </a:p>
          <a:p>
            <a:pPr marL="3048" marR="0">
              <a:lnSpc>
                <a:spcPts val="1311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375F92"/>
                </a:solidFill>
                <a:latin typeface="RPGDLD+Arial Bold"/>
                <a:cs typeface="RPGDLD+Arial Bold"/>
              </a:rPr>
              <a:t>учебный </a:t>
            </a:r>
            <a:r>
              <a:rPr sz="1250" b="1" spc="12" dirty="0">
                <a:solidFill>
                  <a:srgbClr val="375F92"/>
                </a:solidFill>
                <a:latin typeface="RPGDLD+Arial Bold"/>
                <a:cs typeface="RPGDLD+Arial Bold"/>
              </a:rPr>
              <a:t>план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45915" y="1770424"/>
            <a:ext cx="878802" cy="305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программы</a:t>
            </a:r>
          </a:p>
          <a:p>
            <a:pPr marL="91439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учебных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51466" y="1823549"/>
            <a:ext cx="53227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уровня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48874" y="1823549"/>
            <a:ext cx="2207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833862" y="1823549"/>
            <a:ext cx="133683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(или)</a:t>
            </a:r>
            <a:r>
              <a:rPr sz="1000" spc="6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определенной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894953" y="1975949"/>
            <a:ext cx="3275466" cy="34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направленности,</a:t>
            </a:r>
            <a:r>
              <a:rPr sz="1000" spc="68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планируемые</a:t>
            </a:r>
            <a:r>
              <a:rPr sz="1000" spc="67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результаты</a:t>
            </a:r>
            <a:r>
              <a:rPr sz="1000" spc="67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освоения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образовательной</a:t>
            </a:r>
            <a:r>
              <a:rPr sz="1000" spc="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03218" y="2037124"/>
            <a:ext cx="137043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предметов,</a:t>
            </a:r>
            <a:r>
              <a:rPr sz="1000" b="1" spc="-22" dirty="0">
                <a:solidFill>
                  <a:srgbClr val="375F92"/>
                </a:solidFill>
                <a:latin typeface="RPGDLD+Arial Bold"/>
                <a:cs typeface="RPGDLD+Arial Bold"/>
              </a:rPr>
              <a:t> </a:t>
            </a: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курсов,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92629" y="2082100"/>
            <a:ext cx="729714" cy="218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1"/>
              </a:lnSpc>
              <a:spcBef>
                <a:spcPts val="0"/>
              </a:spcBef>
              <a:spcAft>
                <a:spcPts val="0"/>
              </a:spcAft>
            </a:pPr>
            <a:r>
              <a:rPr sz="1250" b="1" spc="10" dirty="0">
                <a:solidFill>
                  <a:srgbClr val="375F92"/>
                </a:solidFill>
                <a:latin typeface="RPGDLD+Arial Bold"/>
                <a:cs typeface="RPGDLD+Arial Bold"/>
              </a:rPr>
              <a:t>график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165727" y="2163616"/>
            <a:ext cx="84734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375F92"/>
                </a:solidFill>
                <a:latin typeface="RPGDLD+Arial Bold"/>
                <a:cs typeface="RPGDLD+Arial Bold"/>
              </a:rPr>
              <a:t>дисциплин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29370" y="2502364"/>
            <a:ext cx="3232943" cy="2021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Ч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.6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образовательную</a:t>
            </a:r>
            <a:r>
              <a:rPr sz="1000" spc="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деятельность</a:t>
            </a:r>
            <a:r>
              <a:rPr sz="1000" spc="70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государственную</a:t>
            </a:r>
            <a:r>
              <a:rPr sz="1000" spc="12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аккредитацию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</a:t>
            </a:r>
            <a:r>
              <a:rPr sz="1000" spc="4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начального</a:t>
            </a:r>
            <a:r>
              <a:rPr sz="1000" spc="4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  <a:r>
              <a:rPr sz="1000" spc="44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основного</a:t>
            </a:r>
            <a:r>
              <a:rPr sz="1000" spc="4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</a:t>
            </a:r>
            <a:r>
              <a:rPr sz="1000" spc="177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</a:t>
            </a:r>
            <a:r>
              <a:rPr sz="1000" spc="77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образования,</a:t>
            </a:r>
            <a:r>
              <a:rPr sz="1000" spc="78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000" spc="77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разработке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соответствующей</a:t>
            </a:r>
            <a:r>
              <a:rPr sz="1000" spc="8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общеобразовательной</a:t>
            </a:r>
            <a:r>
              <a:rPr sz="1000" spc="83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вправе</a:t>
            </a:r>
            <a:r>
              <a:rPr sz="1000" spc="28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предусмотреть</a:t>
            </a:r>
            <a:r>
              <a:rPr sz="1000" spc="28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перераспределение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предусмотренного</a:t>
            </a:r>
            <a:r>
              <a:rPr sz="1000" b="1" u="sng" spc="5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в</a:t>
            </a:r>
            <a:r>
              <a:rPr sz="1000" b="1" u="sng" spc="52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федеральном</a:t>
            </a:r>
            <a:r>
              <a:rPr sz="1000" b="1" u="sng" spc="5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учебном</a:t>
            </a:r>
            <a:r>
              <a:rPr sz="1000" b="1" u="sng" spc="5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000" b="1" u="sng" dirty="0">
                <a:solidFill>
                  <a:srgbClr val="000000"/>
                </a:solidFill>
                <a:latin typeface="UNISPD+Calibri Bold"/>
                <a:cs typeface="UNISPD+Calibri Bold"/>
              </a:rPr>
              <a:t>плане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времени</a:t>
            </a:r>
            <a:r>
              <a:rPr sz="1000" spc="1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000" spc="15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изучение</a:t>
            </a:r>
            <a:r>
              <a:rPr sz="1000" spc="1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000" spc="15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предметов,</a:t>
            </a:r>
            <a:r>
              <a:rPr sz="1000" spc="1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000" spc="1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которым</a:t>
            </a:r>
          </a:p>
          <a:p>
            <a:pPr marL="0" marR="0">
              <a:lnSpc>
                <a:spcPts val="120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не</a:t>
            </a:r>
            <a:r>
              <a:rPr sz="1000" spc="1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проводится</a:t>
            </a:r>
            <a:r>
              <a:rPr sz="1000" spc="1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государственная</a:t>
            </a:r>
            <a:r>
              <a:rPr sz="1000" spc="1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итоговая</a:t>
            </a:r>
            <a:r>
              <a:rPr sz="1000" spc="11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аттестация,</a:t>
            </a:r>
            <a:r>
              <a:rPr sz="1000" spc="47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пользу</a:t>
            </a:r>
            <a:r>
              <a:rPr sz="1000" spc="9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изучения</a:t>
            </a:r>
            <a:r>
              <a:rPr sz="1000" spc="8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иных</a:t>
            </a:r>
            <a:r>
              <a:rPr sz="1000" spc="8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000" spc="9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предметов,</a:t>
            </a:r>
            <a:r>
              <a:rPr sz="1000" spc="9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000" spc="8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том</a:t>
            </a:r>
            <a:r>
              <a:rPr sz="1000" spc="8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числе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  <a:r>
              <a:rPr sz="1000" spc="59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организацию</a:t>
            </a:r>
            <a:r>
              <a:rPr sz="1000" spc="59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углубленного</a:t>
            </a:r>
            <a:r>
              <a:rPr sz="1000" spc="60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изучения</a:t>
            </a:r>
            <a:r>
              <a:rPr sz="1000" spc="58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отдельных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учебных</a:t>
            </a:r>
            <a:r>
              <a:rPr sz="1000" spc="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</a:t>
            </a:r>
            <a:r>
              <a:rPr sz="1000" spc="3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 профильное</a:t>
            </a:r>
            <a:r>
              <a:rPr sz="1000" spc="2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обучение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24670" y="2502364"/>
            <a:ext cx="41767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ст</a:t>
            </a:r>
            <a:r>
              <a:rPr sz="1000" b="1" dirty="0">
                <a:solidFill>
                  <a:srgbClr val="000000"/>
                </a:solidFill>
                <a:latin typeface="TKPUHK+Calibri Bold"/>
                <a:cs typeface="TKPUHK+Calibri Bold"/>
              </a:rPr>
              <a:t>.12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14458" y="2502364"/>
            <a:ext cx="88927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Организация,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029823" y="2502364"/>
            <a:ext cx="1131014" cy="497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осуществляющая</a:t>
            </a:r>
          </a:p>
          <a:p>
            <a:pPr marL="420623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имеющим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образовательным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93469" y="2558478"/>
            <a:ext cx="5911986" cy="571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650" spc="-3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ОБЯЗАТЕЛЬНЫЕ</a:t>
            </a:r>
            <a:r>
              <a:rPr sz="1650" spc="-1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6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ФЕДЕРАЛЬНЫЕ</a:t>
            </a:r>
            <a:r>
              <a:rPr sz="1650" spc="1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4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РАБОЧИЕ</a:t>
            </a:r>
            <a:r>
              <a:rPr sz="1650" spc="2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7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ПРОГРАММЫ</a:t>
            </a:r>
          </a:p>
          <a:p>
            <a:pPr marL="1499997" marR="0">
              <a:lnSpc>
                <a:spcPts val="1847"/>
              </a:lnSpc>
              <a:spcBef>
                <a:spcPts val="554"/>
              </a:spcBef>
              <a:spcAft>
                <a:spcPts val="0"/>
              </a:spcAft>
            </a:pPr>
            <a:r>
              <a:rPr sz="1650" spc="-16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ПО</a:t>
            </a:r>
            <a:r>
              <a:rPr sz="1650" spc="10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25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УЧЕБНЫМ</a:t>
            </a:r>
            <a:r>
              <a:rPr sz="1650" spc="40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7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ПРЕДМЕТАМ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67128" y="3217620"/>
            <a:ext cx="624512" cy="269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14" dirty="0">
                <a:solidFill>
                  <a:srgbClr val="C00000"/>
                </a:solidFill>
                <a:latin typeface="RPGDLD+Arial Bold"/>
                <a:cs typeface="RPGDLD+Arial Bold"/>
              </a:rPr>
              <a:t>НОО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93638" y="3242004"/>
            <a:ext cx="1208556" cy="269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11" dirty="0">
                <a:solidFill>
                  <a:srgbClr val="C00000"/>
                </a:solidFill>
                <a:latin typeface="RPGDLD+Arial Bold"/>
                <a:cs typeface="RPGDLD+Arial Bold"/>
              </a:rPr>
              <a:t>ООО,</a:t>
            </a:r>
            <a:r>
              <a:rPr sz="1650" b="1" spc="-39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1650" b="1" spc="-55" dirty="0">
                <a:solidFill>
                  <a:srgbClr val="C00000"/>
                </a:solidFill>
                <a:latin typeface="RPGDLD+Arial Bold"/>
                <a:cs typeface="RPGDLD+Arial Bold"/>
              </a:rPr>
              <a:t>СОО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43000" y="3517573"/>
            <a:ext cx="2689865" cy="83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436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27" dirty="0">
                <a:solidFill>
                  <a:srgbClr val="000000"/>
                </a:solidFill>
                <a:latin typeface="RPGDLD+Arial Bold"/>
                <a:cs typeface="RPGDLD+Arial Bold"/>
              </a:rPr>
              <a:t>РУССКИЙ</a:t>
            </a:r>
            <a:r>
              <a:rPr sz="1650" b="1" spc="-20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650" b="1" spc="-14" dirty="0">
                <a:solidFill>
                  <a:srgbClr val="000000"/>
                </a:solidFill>
                <a:latin typeface="RPGDLD+Arial Bold"/>
                <a:cs typeface="RPGDLD+Arial Bold"/>
              </a:rPr>
              <a:t>ЯЗЫК</a:t>
            </a:r>
          </a:p>
          <a:p>
            <a:pPr marL="0" marR="0">
              <a:lnSpc>
                <a:spcPts val="1823"/>
              </a:lnSpc>
              <a:spcBef>
                <a:spcPts val="290"/>
              </a:spcBef>
              <a:spcAft>
                <a:spcPts val="0"/>
              </a:spcAft>
            </a:pPr>
            <a:r>
              <a:rPr sz="1650" b="1" spc="-58" dirty="0">
                <a:solidFill>
                  <a:srgbClr val="000000"/>
                </a:solidFill>
                <a:latin typeface="RPGDLD+Arial Bold"/>
                <a:cs typeface="RPGDLD+Arial Bold"/>
              </a:rPr>
              <a:t>ЛИТЕРАТУРНОЕ</a:t>
            </a:r>
            <a:r>
              <a:rPr sz="1650" b="1" spc="22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650" b="1" spc="-10" dirty="0">
                <a:solidFill>
                  <a:srgbClr val="000000"/>
                </a:solidFill>
                <a:latin typeface="RPGDLD+Arial Bold"/>
                <a:cs typeface="RPGDLD+Arial Bold"/>
              </a:rPr>
              <a:t>ЧТЕНИЕ</a:t>
            </a:r>
          </a:p>
          <a:p>
            <a:pPr marL="204216" marR="0">
              <a:lnSpc>
                <a:spcPts val="1823"/>
              </a:lnSpc>
              <a:spcBef>
                <a:spcPts val="566"/>
              </a:spcBef>
              <a:spcAft>
                <a:spcPts val="0"/>
              </a:spcAft>
            </a:pPr>
            <a:r>
              <a:rPr sz="1650" b="1" spc="-31" dirty="0">
                <a:solidFill>
                  <a:srgbClr val="000000"/>
                </a:solidFill>
                <a:latin typeface="RPGDLD+Arial Bold"/>
                <a:cs typeface="RPGDLD+Arial Bold"/>
              </a:rPr>
              <a:t>ОКРУЖАЮЩИЙ</a:t>
            </a:r>
            <a:r>
              <a:rPr sz="1650" b="1" spc="69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650" b="1" spc="-14" dirty="0">
                <a:solidFill>
                  <a:srgbClr val="000000"/>
                </a:solidFill>
                <a:latin typeface="RPGDLD+Arial Bold"/>
                <a:cs typeface="RPGDLD+Arial Bold"/>
              </a:rPr>
              <a:t>МИР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705858" y="3547687"/>
            <a:ext cx="3793028" cy="815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056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15" dirty="0">
                <a:solidFill>
                  <a:srgbClr val="000000"/>
                </a:solidFill>
                <a:latin typeface="RPGDLD+Arial Bold"/>
                <a:cs typeface="RPGDLD+Arial Bold"/>
              </a:rPr>
              <a:t>РУССКИЙ</a:t>
            </a:r>
            <a:r>
              <a:rPr sz="1450" b="1" dirty="0">
                <a:solidFill>
                  <a:srgbClr val="000000"/>
                </a:solidFill>
                <a:latin typeface="RPGDLD+Arial Bold"/>
                <a:cs typeface="RPGDLD+Arial Bold"/>
              </a:rPr>
              <a:t> ЯЗЫК,</a:t>
            </a:r>
            <a:r>
              <a:rPr sz="1450" b="1" spc="-37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66" dirty="0">
                <a:solidFill>
                  <a:srgbClr val="000000"/>
                </a:solidFill>
                <a:latin typeface="RPGDLD+Arial Bold"/>
                <a:cs typeface="RPGDLD+Arial Bold"/>
              </a:rPr>
              <a:t>ЛИТЕРАТУРА,</a:t>
            </a:r>
          </a:p>
          <a:p>
            <a:pPr marL="385571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21" dirty="0">
                <a:solidFill>
                  <a:srgbClr val="000000"/>
                </a:solidFill>
                <a:latin typeface="RPGDLD+Arial Bold"/>
                <a:cs typeface="RPGDLD+Arial Bold"/>
              </a:rPr>
              <a:t>ИСТОРИЯ,</a:t>
            </a:r>
            <a:r>
              <a:rPr sz="1450" b="1" spc="-67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20" dirty="0">
                <a:solidFill>
                  <a:srgbClr val="000000"/>
                </a:solidFill>
                <a:latin typeface="RPGDLD+Arial Bold"/>
                <a:cs typeface="RPGDLD+Arial Bold"/>
              </a:rPr>
              <a:t>ОБЩЕСТВОЗНАНИЕ,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43" dirty="0">
                <a:solidFill>
                  <a:srgbClr val="000000"/>
                </a:solidFill>
                <a:latin typeface="RPGDLD+Arial Bold"/>
                <a:cs typeface="RPGDLD+Arial Bold"/>
              </a:rPr>
              <a:t>ГЕОГРАФИЯ,</a:t>
            </a:r>
            <a:r>
              <a:rPr sz="1450" b="1" spc="18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13" dirty="0">
                <a:solidFill>
                  <a:srgbClr val="000000"/>
                </a:solidFill>
                <a:latin typeface="RPGDLD+Arial Bold"/>
                <a:cs typeface="RPGDLD+Arial Bold"/>
              </a:rPr>
              <a:t>ОСНОВЫ</a:t>
            </a:r>
            <a:r>
              <a:rPr sz="1450" b="1" spc="63" dirty="0">
                <a:solidFill>
                  <a:srgbClr val="000000"/>
                </a:solidFill>
                <a:latin typeface="RPGDLD+Arial Bold"/>
                <a:cs typeface="RPGDLD+Arial Bold"/>
              </a:rPr>
              <a:t> </a:t>
            </a:r>
            <a:r>
              <a:rPr sz="1450" b="1" spc="-32" dirty="0">
                <a:solidFill>
                  <a:srgbClr val="000000"/>
                </a:solidFill>
                <a:latin typeface="RPGDLD+Arial Bold"/>
                <a:cs typeface="RPGDLD+Arial Bold"/>
              </a:rPr>
              <a:t>БЕЗОПАСНОСТИ</a:t>
            </a:r>
          </a:p>
          <a:p>
            <a:pPr marL="729995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14" dirty="0">
                <a:solidFill>
                  <a:srgbClr val="000000"/>
                </a:solidFill>
                <a:latin typeface="RPGDLD+Arial Bold"/>
                <a:cs typeface="RPGDLD+Arial Bold"/>
              </a:rPr>
              <a:t>ЖИЗНЕДЕЯТЕЛЬНОСТИ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927858" y="4713795"/>
            <a:ext cx="3892430" cy="583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sz="1650" spc="-61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ПРИМЕРНЫЕ</a:t>
            </a:r>
            <a:r>
              <a:rPr sz="1650" spc="35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4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РАБОЧИЕ</a:t>
            </a:r>
            <a:r>
              <a:rPr sz="1650" spc="24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7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ПРОГРАММЫ</a:t>
            </a:r>
          </a:p>
          <a:p>
            <a:pPr marL="505968" marR="0">
              <a:lnSpc>
                <a:spcPts val="1847"/>
              </a:lnSpc>
              <a:spcBef>
                <a:spcPts val="650"/>
              </a:spcBef>
              <a:spcAft>
                <a:spcPts val="0"/>
              </a:spcAft>
            </a:pPr>
            <a:r>
              <a:rPr sz="1650" spc="-16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ПО</a:t>
            </a:r>
            <a:r>
              <a:rPr sz="1650" spc="10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25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УЧЕБНЫМ</a:t>
            </a:r>
            <a:r>
              <a:rPr sz="1650" spc="38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 </a:t>
            </a:r>
            <a:r>
              <a:rPr sz="1650" spc="-34" dirty="0">
                <a:solidFill>
                  <a:srgbClr val="000000"/>
                </a:solidFill>
                <a:latin typeface="VDIGSG+Microsoft Sans Serif"/>
                <a:cs typeface="VDIGSG+Microsoft Sans Serif"/>
              </a:rPr>
              <a:t>ПРЕДМЕТАМ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912606" y="5291031"/>
            <a:ext cx="3283415" cy="344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программам</a:t>
            </a:r>
            <a:r>
              <a:rPr sz="1000" spc="54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начального</a:t>
            </a:r>
            <a:r>
              <a:rPr sz="1000" spc="5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  <a:r>
              <a:rPr sz="1000" spc="5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основного</a:t>
            </a:r>
            <a:r>
              <a:rPr sz="1000" spc="5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среднего</a:t>
            </a:r>
            <a:r>
              <a:rPr sz="1000" spc="12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общего</a:t>
            </a:r>
            <a:r>
              <a:rPr sz="1000" spc="12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образования</a:t>
            </a:r>
            <a:r>
              <a:rPr sz="1000" spc="12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предусматривают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013704" y="5445988"/>
            <a:ext cx="1217128" cy="269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-11" dirty="0">
                <a:solidFill>
                  <a:srgbClr val="C00000"/>
                </a:solidFill>
                <a:latin typeface="RPGDLD+Arial Bold"/>
                <a:cs typeface="RPGDLD+Arial Bold"/>
              </a:rPr>
              <a:t>ООО,</a:t>
            </a:r>
            <a:r>
              <a:rPr sz="1650" b="1" spc="-18" dirty="0">
                <a:solidFill>
                  <a:srgbClr val="C00000"/>
                </a:solidFill>
                <a:latin typeface="RPGDLD+Arial Bold"/>
                <a:cs typeface="RPGDLD+Arial Bold"/>
              </a:rPr>
              <a:t> </a:t>
            </a:r>
            <a:r>
              <a:rPr sz="1650" b="1" spc="-32" dirty="0">
                <a:solidFill>
                  <a:srgbClr val="C00000"/>
                </a:solidFill>
                <a:latin typeface="RPGDLD+Arial Bold"/>
                <a:cs typeface="RPGDLD+Arial Bold"/>
              </a:rPr>
              <a:t>СОО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173478" y="5519011"/>
            <a:ext cx="61409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RPGDLD+Arial Bold"/>
                <a:cs typeface="RPGDLD+Arial Bold"/>
              </a:rPr>
              <a:t>НОО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912606" y="5595780"/>
            <a:ext cx="116541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непосредственное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122662" y="5595780"/>
            <a:ext cx="83337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применение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002391" y="5595780"/>
            <a:ext cx="35308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400155" y="5595780"/>
            <a:ext cx="796438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реализации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71060" y="5677202"/>
            <a:ext cx="3905036" cy="89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</a:t>
            </a:r>
            <a:r>
              <a:rPr sz="1400" b="1" spc="-34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(алгебра,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геометрия,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вероятность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</a:t>
            </a:r>
          </a:p>
          <a:p>
            <a:pPr marL="9906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статистика),</a:t>
            </a:r>
            <a:r>
              <a:rPr sz="1400" b="1" spc="-32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UNISPD+Calibri Bold"/>
                <a:cs typeface="UNISPD+Calibri Bold"/>
              </a:rPr>
              <a:t>информатика,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физика,</a:t>
            </a:r>
            <a:r>
              <a:rPr sz="1400" b="1" spc="-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UNISPD+Calibri Bold"/>
                <a:cs typeface="UNISPD+Calibri Bold"/>
              </a:rPr>
              <a:t>химия,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биология,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35" dirty="0">
                <a:solidFill>
                  <a:srgbClr val="000000"/>
                </a:solidFill>
                <a:latin typeface="UNISPD+Calibri Bold"/>
                <a:cs typeface="UNISPD+Calibri Bold"/>
              </a:rPr>
              <a:t>ОДНКНР,</a:t>
            </a:r>
            <a:r>
              <a:rPr sz="1400" b="1" spc="17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</a:t>
            </a:r>
          </a:p>
          <a:p>
            <a:pPr marL="6050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  <a:r>
              <a:rPr sz="1400" b="1" spc="-16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3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66164" y="5744273"/>
            <a:ext cx="2630797" cy="683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000000"/>
                </a:solidFill>
                <a:latin typeface="UNISPD+Calibri Bold"/>
                <a:cs typeface="UNISPD+Calibri Bold"/>
              </a:rPr>
              <a:t>математика,</a:t>
            </a:r>
            <a:r>
              <a:rPr sz="1400" b="1" spc="-2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иностранный</a:t>
            </a:r>
            <a:r>
              <a:rPr sz="1400" b="1" spc="-3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язык,</a:t>
            </a:r>
          </a:p>
          <a:p>
            <a:pPr marL="257505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ИЗО,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5" dirty="0">
                <a:solidFill>
                  <a:srgbClr val="000000"/>
                </a:solidFill>
                <a:latin typeface="UNISPD+Calibri Bold"/>
                <a:cs typeface="UNISPD+Calibri Bold"/>
              </a:rPr>
              <a:t>музыка,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4" dirty="0">
                <a:solidFill>
                  <a:srgbClr val="000000"/>
                </a:solidFill>
                <a:latin typeface="UNISPD+Calibri Bold"/>
                <a:cs typeface="UNISPD+Calibri Bold"/>
              </a:rPr>
              <a:t>технология,</a:t>
            </a:r>
          </a:p>
          <a:p>
            <a:pPr marL="14930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0000"/>
                </a:solidFill>
                <a:latin typeface="UNISPD+Calibri Bold"/>
                <a:cs typeface="UNISPD+Calibri Bold"/>
              </a:rPr>
              <a:t>физическая</a:t>
            </a:r>
            <a:r>
              <a:rPr sz="14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21" dirty="0">
                <a:solidFill>
                  <a:srgbClr val="000000"/>
                </a:solidFill>
                <a:latin typeface="UNISPD+Calibri Bold"/>
                <a:cs typeface="UNISPD+Calibri Bold"/>
              </a:rPr>
              <a:t>культура,</a:t>
            </a:r>
            <a:r>
              <a:rPr sz="1400" b="1" dirty="0">
                <a:solidFill>
                  <a:srgbClr val="000000"/>
                </a:solidFill>
                <a:latin typeface="UNISPD+Calibri Bold"/>
                <a:cs typeface="UNISPD+Calibri Bold"/>
              </a:rPr>
              <a:t> </a:t>
            </a:r>
            <a:r>
              <a:rPr sz="1400" b="1" spc="-19" dirty="0">
                <a:solidFill>
                  <a:srgbClr val="000000"/>
                </a:solidFill>
                <a:latin typeface="UNISPD+Calibri Bold"/>
                <a:cs typeface="UNISPD+Calibri Bold"/>
              </a:rPr>
              <a:t>ОРКСЭ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912606" y="5748180"/>
            <a:ext cx="3282936" cy="64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обязательной</a:t>
            </a:r>
            <a:r>
              <a:rPr sz="1000" spc="30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части</a:t>
            </a:r>
            <a:r>
              <a:rPr sz="1000" spc="30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образовательной</a:t>
            </a:r>
            <a:r>
              <a:rPr sz="1000" spc="31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000" spc="30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НОО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0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000" spc="5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000" spc="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000" spc="4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учебным</a:t>
            </a:r>
            <a:r>
              <a:rPr sz="1000" spc="4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«Русский</a:t>
            </a:r>
            <a:r>
              <a:rPr sz="1000" spc="1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язык»,</a:t>
            </a:r>
            <a:r>
              <a:rPr sz="1000" spc="1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«Литературное</a:t>
            </a:r>
            <a:r>
              <a:rPr sz="1000" spc="1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чтение»,</a:t>
            </a:r>
            <a:r>
              <a:rPr sz="1000" spc="15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«Окружающий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мир»,</a:t>
            </a:r>
            <a:r>
              <a:rPr sz="1000" spc="6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а</a:t>
            </a:r>
            <a:r>
              <a:rPr sz="1000" spc="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при</a:t>
            </a:r>
            <a:r>
              <a:rPr sz="1000" spc="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реализации</a:t>
            </a:r>
            <a:r>
              <a:rPr sz="1000" spc="6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обязательной</a:t>
            </a:r>
            <a:r>
              <a:rPr sz="1000" spc="6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части</a:t>
            </a:r>
            <a:r>
              <a:rPr sz="1000" spc="6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ОО</a:t>
            </a:r>
            <a:r>
              <a:rPr sz="1000" spc="6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000" spc="7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СОО</a:t>
            </a:r>
            <a:r>
              <a:rPr sz="1000" spc="7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–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912606" y="6358085"/>
            <a:ext cx="643887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«Русский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703562" y="6358085"/>
            <a:ext cx="50525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язык»,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355834" y="6358085"/>
            <a:ext cx="933426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«Литература»,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436731" y="6358085"/>
            <a:ext cx="758672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«История»,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912606" y="6510485"/>
            <a:ext cx="2437183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«Обществознание»,</a:t>
            </a:r>
            <a:r>
              <a:rPr sz="1000" spc="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FKFGU+Calibri"/>
                <a:cs typeface="OFKFGU+Calibri"/>
              </a:rPr>
              <a:t>«География», «ОБЖ»</a:t>
            </a:r>
            <a:r>
              <a:rPr sz="1000" dirty="0">
                <a:solidFill>
                  <a:srgbClr val="000000"/>
                </a:solidFill>
                <a:latin typeface="TBHMEF+Calibri"/>
                <a:cs typeface="TBHMEF+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0352" y="100176"/>
            <a:ext cx="7796467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8" dirty="0">
                <a:solidFill>
                  <a:srgbClr val="003399"/>
                </a:solidFill>
                <a:latin typeface="UNISPD+Calibri Bold"/>
                <a:cs typeface="UNISPD+Calibri Bold"/>
              </a:rPr>
              <a:t>ФЕДЕРАЛЬНЫЕ</a:t>
            </a:r>
            <a:r>
              <a:rPr sz="2800" b="1" spc="-30" dirty="0">
                <a:solidFill>
                  <a:srgbClr val="003399"/>
                </a:solidFill>
                <a:latin typeface="UNISPD+Calibri Bold"/>
                <a:cs typeface="UNISPD+Calibri Bold"/>
              </a:rPr>
              <a:t> ОБРАЗОВАТЕЛЬНЫЕ</a:t>
            </a:r>
            <a:r>
              <a:rPr sz="2800" b="1" spc="50" dirty="0">
                <a:solidFill>
                  <a:srgbClr val="003399"/>
                </a:solidFill>
                <a:latin typeface="UNISPD+Calibri Bold"/>
                <a:cs typeface="UNISPD+Calibri Bold"/>
              </a:rPr>
              <a:t> </a:t>
            </a:r>
            <a:r>
              <a:rPr sz="2800" b="1" spc="-19" dirty="0">
                <a:solidFill>
                  <a:srgbClr val="003399"/>
                </a:solidFill>
                <a:latin typeface="UNISPD+Calibri Bold"/>
                <a:cs typeface="UNISPD+Calibri Bold"/>
              </a:rPr>
              <a:t>ПРОГРАММЫ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2806" y="1197830"/>
            <a:ext cx="2339035" cy="43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5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1</a:t>
            </a:r>
            <a:r>
              <a:rPr sz="2550" b="1" spc="-33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23" dirty="0">
                <a:solidFill>
                  <a:srgbClr val="FFFFFF"/>
                </a:solidFill>
                <a:latin typeface="UNISPD+Calibri Bold"/>
                <a:cs typeface="UNISPD+Calibri Bold"/>
              </a:rPr>
              <a:t>января</a:t>
            </a:r>
            <a:r>
              <a:rPr sz="2550" b="1" spc="-37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2023 </a:t>
            </a:r>
            <a:r>
              <a:rPr sz="2550" b="1" spc="-136" dirty="0">
                <a:solidFill>
                  <a:srgbClr val="FFFFFF"/>
                </a:solidFill>
                <a:latin typeface="UNISPD+Calibri Bold"/>
                <a:cs typeface="UNISPD+Calibri Bold"/>
              </a:rPr>
              <a:t>г.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4549" y="1887902"/>
            <a:ext cx="9811459" cy="77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утверждены</a:t>
            </a:r>
            <a:r>
              <a:rPr sz="1600" spc="84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  <a:r>
              <a:rPr sz="1600" spc="84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600" spc="8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составе</a:t>
            </a:r>
            <a:r>
              <a:rPr sz="1600" spc="84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следующих</a:t>
            </a:r>
            <a:r>
              <a:rPr sz="1600" spc="85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компонентов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:</a:t>
            </a:r>
            <a:r>
              <a:rPr sz="1600" spc="83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федерального</a:t>
            </a:r>
            <a:r>
              <a:rPr sz="1600" spc="8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600" spc="85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плана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600" spc="2035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федерального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календарного</a:t>
            </a:r>
            <a:r>
              <a:rPr sz="1600" spc="2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учебного</a:t>
            </a:r>
            <a:r>
              <a:rPr sz="1600" spc="2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графика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600" spc="199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федеральной</a:t>
            </a:r>
            <a:r>
              <a:rPr sz="1600" spc="22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рабочей</a:t>
            </a:r>
            <a:r>
              <a:rPr sz="1600" spc="21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программы</a:t>
            </a:r>
            <a:r>
              <a:rPr sz="1600" spc="21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OFKFGU+Calibri"/>
                <a:cs typeface="OFKFGU+Calibri"/>
              </a:rPr>
              <a:t>воспитания</a:t>
            </a:r>
            <a:r>
              <a:rPr sz="1600" dirty="0">
                <a:solidFill>
                  <a:srgbClr val="000000"/>
                </a:solidFill>
                <a:latin typeface="TBHMEF+Calibri"/>
                <a:cs typeface="TBHMEF+Calibri"/>
              </a:rPr>
              <a:t>,</a:t>
            </a:r>
            <a:r>
              <a:rPr sz="1600" spc="210" dirty="0">
                <a:solidFill>
                  <a:srgbClr val="000000"/>
                </a:solidFill>
                <a:latin typeface="TBHMEF+Calibri"/>
                <a:cs typeface="TBHMEF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федерального</a:t>
            </a:r>
            <a:r>
              <a:rPr sz="1600" spc="79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календарного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плана</a:t>
            </a:r>
            <a:r>
              <a:rPr sz="1600" spc="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воспитательной</a:t>
            </a:r>
            <a:r>
              <a:rPr sz="1600" spc="2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работы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2806" y="3227163"/>
            <a:ext cx="2335986" cy="43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5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1</a:t>
            </a:r>
            <a:r>
              <a:rPr sz="2550" b="1" spc="-33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27" dirty="0">
                <a:solidFill>
                  <a:srgbClr val="FFFFFF"/>
                </a:solidFill>
                <a:latin typeface="UNISPD+Calibri Bold"/>
                <a:cs typeface="UNISPD+Calibri Bold"/>
              </a:rPr>
              <a:t>августа</a:t>
            </a:r>
            <a:r>
              <a:rPr sz="2550" b="1" spc="28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2023</a:t>
            </a:r>
            <a:r>
              <a:rPr sz="2550" b="1" spc="-58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244" dirty="0">
                <a:solidFill>
                  <a:srgbClr val="FFFFFF"/>
                </a:solidFill>
                <a:latin typeface="UNISPD+Calibri Bold"/>
                <a:cs typeface="UNISPD+Calibri Bold"/>
              </a:rPr>
              <a:t>г.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5989" y="3992890"/>
            <a:ext cx="9323392" cy="529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0" dirty="0">
                <a:solidFill>
                  <a:srgbClr val="000000"/>
                </a:solidFill>
                <a:latin typeface="OFKFGU+Calibri"/>
                <a:cs typeface="OFKFGU+Calibri"/>
              </a:rPr>
              <a:t>планируется</a:t>
            </a:r>
            <a:r>
              <a:rPr sz="1600" spc="-4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включение</a:t>
            </a:r>
            <a:r>
              <a:rPr sz="1600" spc="-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в</a:t>
            </a:r>
            <a:r>
              <a:rPr sz="1600" spc="-3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ФОП</a:t>
            </a:r>
            <a:r>
              <a:rPr sz="1600" spc="-3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600" spc="-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600" spc="-5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600" spc="-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600" spc="-2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остальным</a:t>
            </a:r>
            <a:r>
              <a:rPr sz="1600" spc="-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учебным</a:t>
            </a:r>
            <a:r>
              <a:rPr sz="1600" spc="-3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  <a:r>
              <a:rPr sz="1600" spc="-33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на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базовом</a:t>
            </a:r>
            <a:r>
              <a:rPr sz="1600" spc="-39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уровне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4617" y="5022435"/>
            <a:ext cx="6263986" cy="43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5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В</a:t>
            </a:r>
            <a:r>
              <a:rPr sz="2550" b="1" spc="-26" dirty="0">
                <a:solidFill>
                  <a:srgbClr val="FFFFFF"/>
                </a:solidFill>
                <a:latin typeface="UNISPD+Calibri Bold"/>
                <a:cs typeface="UNISPD+Calibri Bold"/>
              </a:rPr>
              <a:t> течение</a:t>
            </a:r>
            <a:r>
              <a:rPr sz="2550" b="1" spc="55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2023/24</a:t>
            </a:r>
            <a:r>
              <a:rPr sz="2550" b="1" spc="-11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и </a:t>
            </a:r>
            <a:r>
              <a:rPr sz="2550" b="1" dirty="0">
                <a:solidFill>
                  <a:srgbClr val="FFFFFF"/>
                </a:solidFill>
                <a:latin typeface="TKPUHK+Calibri Bold"/>
                <a:cs typeface="TKPUHK+Calibri Bold"/>
              </a:rPr>
              <a:t>2024/25</a:t>
            </a:r>
            <a:r>
              <a:rPr sz="2550" b="1" spc="-33" dirty="0">
                <a:solidFill>
                  <a:srgbClr val="FFFFFF"/>
                </a:solidFill>
                <a:latin typeface="TKPUHK+Calibri Bold"/>
                <a:cs typeface="TKPUHK+Calibri Bold"/>
              </a:rPr>
              <a:t> </a:t>
            </a:r>
            <a:r>
              <a:rPr sz="2550" b="1" spc="-15" dirty="0">
                <a:solidFill>
                  <a:srgbClr val="FFFFFF"/>
                </a:solidFill>
                <a:latin typeface="UNISPD+Calibri Bold"/>
                <a:cs typeface="UNISPD+Calibri Bold"/>
              </a:rPr>
              <a:t>учебных</a:t>
            </a:r>
            <a:r>
              <a:rPr sz="2550" b="1" dirty="0">
                <a:solidFill>
                  <a:srgbClr val="FFFFFF"/>
                </a:solidFill>
                <a:latin typeface="UNISPD+Calibri Bold"/>
                <a:cs typeface="UNISPD+Calibri Bold"/>
              </a:rPr>
              <a:t> </a:t>
            </a:r>
            <a:r>
              <a:rPr sz="2550" b="1" spc="-56" dirty="0">
                <a:solidFill>
                  <a:srgbClr val="FFFFFF"/>
                </a:solidFill>
                <a:latin typeface="UNISPD+Calibri Bold"/>
                <a:cs typeface="UNISPD+Calibri Bold"/>
              </a:rPr>
              <a:t>годов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4582" y="5713726"/>
            <a:ext cx="9111817" cy="52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разработка</a:t>
            </a:r>
            <a:r>
              <a:rPr sz="1600" spc="-6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OFKFGU+Calibri"/>
                <a:cs typeface="OFKFGU+Calibri"/>
              </a:rPr>
              <a:t>и</a:t>
            </a:r>
            <a:r>
              <a:rPr sz="1600" spc="-26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OFKFGU+Calibri"/>
                <a:cs typeface="OFKFGU+Calibri"/>
              </a:rPr>
              <a:t>апробация</a:t>
            </a:r>
            <a:r>
              <a:rPr sz="1600" spc="-6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федеральных</a:t>
            </a:r>
            <a:r>
              <a:rPr sz="1600" spc="-6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OFKFGU+Calibri"/>
                <a:cs typeface="OFKFGU+Calibri"/>
              </a:rPr>
              <a:t>рабочих</a:t>
            </a:r>
            <a:r>
              <a:rPr sz="1600" spc="-57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программ</a:t>
            </a:r>
            <a:r>
              <a:rPr sz="1600" spc="-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по</a:t>
            </a:r>
            <a:r>
              <a:rPr sz="1600" spc="-12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всем</a:t>
            </a:r>
            <a:r>
              <a:rPr sz="16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OFKFGU+Calibri"/>
                <a:cs typeface="OFKFGU+Calibri"/>
              </a:rPr>
              <a:t>предметам</a:t>
            </a:r>
            <a:r>
              <a:rPr sz="1600" spc="-21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OFKFGU+Calibri"/>
                <a:cs typeface="OFKFGU+Calibri"/>
              </a:rPr>
              <a:t>для</a:t>
            </a:r>
            <a:r>
              <a:rPr sz="1600" spc="-38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OFKFGU+Calibri"/>
                <a:cs typeface="OFKFGU+Calibri"/>
              </a:rPr>
              <a:t>профильного</a:t>
            </a:r>
            <a:r>
              <a:rPr sz="1600" spc="-5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обучения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26" dirty="0">
                <a:solidFill>
                  <a:srgbClr val="000000"/>
                </a:solidFill>
                <a:latin typeface="OFKFGU+Calibri"/>
                <a:cs typeface="OFKFGU+Calibri"/>
              </a:rPr>
              <a:t>(углубленного</a:t>
            </a:r>
            <a:r>
              <a:rPr sz="1600" spc="-40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OFKFGU+Calibri"/>
                <a:cs typeface="OFKFGU+Calibri"/>
              </a:rPr>
              <a:t>изучения</a:t>
            </a:r>
            <a:r>
              <a:rPr sz="1600" spc="-35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29" dirty="0">
                <a:solidFill>
                  <a:srgbClr val="000000"/>
                </a:solidFill>
                <a:latin typeface="OFKFGU+Calibri"/>
                <a:cs typeface="OFKFGU+Calibri"/>
              </a:rPr>
              <a:t>отдельных</a:t>
            </a:r>
            <a:r>
              <a:rPr sz="1600" spc="-54" dirty="0">
                <a:solidFill>
                  <a:srgbClr val="000000"/>
                </a:solidFill>
                <a:latin typeface="OFKFGU+Calibri"/>
                <a:cs typeface="OFKFGU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OFKFGU+Calibri"/>
                <a:cs typeface="OFKFGU+Calibri"/>
              </a:rPr>
              <a:t>предметов)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7640</Words>
  <Application>Microsoft Office PowerPoint</Application>
  <PresentationFormat>Произвольный</PresentationFormat>
  <Paragraphs>2026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70" baseType="lpstr">
      <vt:lpstr>Arial</vt:lpstr>
      <vt:lpstr>UKJODO+Arial</vt:lpstr>
      <vt:lpstr>RPGDLD+Arial Bold</vt:lpstr>
      <vt:lpstr>RNRGMM+Calibri Bold Italic</vt:lpstr>
      <vt:lpstr>DMMIAI+Arial</vt:lpstr>
      <vt:lpstr>TNDGQI+Calibri Bold Italic</vt:lpstr>
      <vt:lpstr>FROCGK+Calibri Italic</vt:lpstr>
      <vt:lpstr>UNISPD+Calibri Bold</vt:lpstr>
      <vt:lpstr>Wingdings</vt:lpstr>
      <vt:lpstr>OFKFGU+Calibri</vt:lpstr>
      <vt:lpstr>HNKRAA+Arial Bold</vt:lpstr>
      <vt:lpstr>Times New Roman</vt:lpstr>
      <vt:lpstr>NFIWIC+Arial Italic</vt:lpstr>
      <vt:lpstr>WONVPJ+Arial Italic</vt:lpstr>
      <vt:lpstr>TBHMEF+Calibri</vt:lpstr>
      <vt:lpstr>VDIGSG+Microsoft Sans Serif</vt:lpstr>
      <vt:lpstr>TKPUHK+Calibri Bold</vt:lpstr>
      <vt:lpstr>CNDBMP+Calibri Italic</vt:lpstr>
      <vt:lpstr>Calibri</vt:lpstr>
      <vt:lpstr>GTPOVI+Times New Roman</vt:lpstr>
      <vt:lpstr>ICBEGR+Wingdings</vt:lpstr>
      <vt:lpstr>SDSFKL+Arial</vt:lpstr>
      <vt:lpstr>LJWOAV+Arial Bold</vt:lpstr>
      <vt:lpstr>QDCKON+Arial Bold</vt:lpstr>
      <vt:lpstr>SKIORG+Times New Roman Italic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ЗАМУВР</cp:lastModifiedBy>
  <cp:revision>14</cp:revision>
  <cp:lastPrinted>2023-04-24T06:06:52Z</cp:lastPrinted>
  <dcterms:modified xsi:type="dcterms:W3CDTF">2023-04-24T07:36:20Z</dcterms:modified>
</cp:coreProperties>
</file>