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BB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6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2;&#1072;&#1088;&#1080;&#1085;&#1072;\AppData\Local\Temp\Rar$DIa5220.30178\&#1056;&#1059;_1&#1082;&#108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85000"/>
                      <a:satMod val="130000"/>
                    </a:schemeClr>
                  </a:gs>
                  <a:gs pos="34000">
                    <a:schemeClr val="accent1">
                      <a:shade val="87000"/>
                      <a:satMod val="125000"/>
                    </a:schemeClr>
                  </a:gs>
                  <a:gs pos="70000">
                    <a:schemeClr val="accent1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1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1FF-4E80-AE11-2721DB36357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85000"/>
                      <a:satMod val="130000"/>
                    </a:schemeClr>
                  </a:gs>
                  <a:gs pos="34000">
                    <a:schemeClr val="accent2">
                      <a:shade val="87000"/>
                      <a:satMod val="125000"/>
                    </a:schemeClr>
                  </a:gs>
                  <a:gs pos="70000">
                    <a:schemeClr val="accent2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2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1FF-4E80-AE11-2721DB36357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85000"/>
                      <a:satMod val="130000"/>
                    </a:schemeClr>
                  </a:gs>
                  <a:gs pos="34000">
                    <a:schemeClr val="accent3">
                      <a:shade val="87000"/>
                      <a:satMod val="125000"/>
                    </a:schemeClr>
                  </a:gs>
                  <a:gs pos="70000">
                    <a:schemeClr val="accent3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3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1FF-4E80-AE11-2721DB36357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85000"/>
                      <a:satMod val="130000"/>
                    </a:schemeClr>
                  </a:gs>
                  <a:gs pos="34000">
                    <a:schemeClr val="accent4">
                      <a:shade val="87000"/>
                      <a:satMod val="125000"/>
                    </a:schemeClr>
                  </a:gs>
                  <a:gs pos="70000">
                    <a:schemeClr val="accent4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4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1FF-4E80-AE11-2721DB3635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en-US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'Уровни выполнения'!$A$2:$A$5</c:f>
              <c:strCache>
                <c:ptCount val="4"/>
                <c:pt idx="0">
                  <c:v>Уровень повышенной подготовки</c:v>
                </c:pt>
                <c:pt idx="1">
                  <c:v>Уровень прочной базовой подготовки</c:v>
                </c:pt>
                <c:pt idx="2">
                  <c:v>Уровень базовой подготовки</c:v>
                </c:pt>
                <c:pt idx="3">
                  <c:v>Уровень ниже базового</c:v>
                </c:pt>
              </c:strCache>
            </c:strRef>
          </c:cat>
          <c:val>
            <c:numRef>
              <c:f>'Уровни выполнения'!$B$2:$B$5</c:f>
              <c:numCache>
                <c:formatCode>0%</c:formatCode>
                <c:ptCount val="4"/>
                <c:pt idx="0">
                  <c:v>8.8120290061140305E-2</c:v>
                </c:pt>
                <c:pt idx="1">
                  <c:v>0.313059860656904</c:v>
                </c:pt>
                <c:pt idx="2">
                  <c:v>0.399936015924927</c:v>
                </c:pt>
                <c:pt idx="3">
                  <c:v>0.198883833357031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FF-4E80-AE11-2721DB363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en-US"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00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6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04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6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23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9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3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0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6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1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E4CFFA2-F7B2-4C77-B776-1B02DE8B4A4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23816A-7E21-40F0-8C08-8703DA6E437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13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4906" y="1511397"/>
            <a:ext cx="10972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chemeClr val="accent5">
                    <a:lumMod val="75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МБОУ «Гимназия №7»</a:t>
            </a:r>
          </a:p>
          <a:p>
            <a:pPr algn="ctr"/>
            <a:endParaRPr lang="ru-RU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Современные подходы к планированию оценочных процедур в области оценки предметных результатов обучения в начальной школе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Этапы подготовки к диагностике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28472" y="1966843"/>
            <a:ext cx="5602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Содержание и структура работы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7005" y="2833024"/>
            <a:ext cx="1944210" cy="585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Пример</a:t>
            </a:r>
          </a:p>
        </p:txBody>
      </p:sp>
      <p:pic>
        <p:nvPicPr>
          <p:cNvPr id="4098" name="Picture 2" descr="номер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43" y="18376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0922" y="4239995"/>
          <a:ext cx="4698530" cy="2001006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787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Блоки содержания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Число заданий в вариантах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 Фонетика и графика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 Орфография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3. Развитие речи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Всего заданий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13 (14)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2972" y="3670461"/>
            <a:ext cx="1878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Содержание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91642" y="3670461"/>
            <a:ext cx="2947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Структура работы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86904" y="4233975"/>
          <a:ext cx="6995603" cy="20304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62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3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9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1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Основная часть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Дополнительная часть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Число заданий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Текст читают учащиеся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Текст читают учащиеся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Уровень сложности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Базовый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Повышенный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0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 заданий и форма ответа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№№ </a:t>
                      </a:r>
                      <a:r>
                        <a:rPr lang="ru-RU" sz="1400" dirty="0">
                          <a:effectLst/>
                        </a:rPr>
                        <a:t>2, 3,4, 6, 8, </a:t>
                      </a:r>
                      <a:r>
                        <a:rPr lang="ru-RU" sz="1200" dirty="0">
                          <a:effectLst/>
                        </a:rPr>
                        <a:t>- с выбором ответа (из предложенных вариантов).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№№ </a:t>
                      </a:r>
                      <a:r>
                        <a:rPr lang="ru-RU" sz="1400" dirty="0">
                          <a:effectLst/>
                        </a:rPr>
                        <a:t>1,5, 9</a:t>
                      </a:r>
                      <a:r>
                        <a:rPr lang="ru-RU" sz="1200" dirty="0">
                          <a:effectLst/>
                        </a:rPr>
                        <a:t> - с кратким ответом.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№7 – с развёрнутым ответом.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10 – задание на соотнесение.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№ 12,13 – с выбором ответа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(из предложенных вариантов).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11– с развернутым ответом.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Этапы подготовки к диагностике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28472" y="1966843"/>
            <a:ext cx="5602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Система оценки выполнения работы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7005" y="2833024"/>
            <a:ext cx="1944210" cy="585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Пример</a:t>
            </a:r>
          </a:p>
        </p:txBody>
      </p:sp>
      <p:pic>
        <p:nvPicPr>
          <p:cNvPr id="5122" name="Picture 2" descr="номер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94" y="183767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82829" y="4145870"/>
            <a:ext cx="5037241" cy="22815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За выполнение заданий №№ 4,5,6, 8 </a:t>
            </a:r>
            <a:r>
              <a:rPr lang="ru-RU" u="sng" dirty="0">
                <a:solidFill>
                  <a:schemeClr val="tx1"/>
                </a:solidFill>
                <a:ea typeface="Times New Roman" panose="02020603050405020304" pitchFamily="18" charset="0"/>
              </a:rPr>
              <a:t>обязательной части</a:t>
            </a:r>
            <a:r>
              <a:rPr 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 работы ставится: 1 балл – верный ответ, 0 баллов – неверный ответ.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За выполнение заданий №№ 1, 2, 3,7, 9 (9.1, 9.2),10 </a:t>
            </a:r>
            <a:r>
              <a:rPr lang="ru-RU" u="sng" dirty="0">
                <a:solidFill>
                  <a:schemeClr val="tx1"/>
                </a:solidFill>
                <a:ea typeface="Times New Roman" panose="02020603050405020304" pitchFamily="18" charset="0"/>
              </a:rPr>
              <a:t>обязательной части</a:t>
            </a:r>
            <a:r>
              <a:rPr 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 работы ставится: 2 балла – полный верный ответ, 1 балл – неполный верный ответ, 0 баллов – неверный ответ.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989" y="3732517"/>
            <a:ext cx="4599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Стоимость каждого задания в баллах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729274" y="3732517"/>
            <a:ext cx="48352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spc="5" dirty="0">
                <a:solidFill>
                  <a:srgbClr val="FF0000"/>
                </a:solidFill>
                <a:latin typeface="Calibri (Основной текст)"/>
                <a:ea typeface="Times New Roman" panose="02020603050405020304" pitchFamily="18" charset="0"/>
              </a:rPr>
              <a:t>Уровни и критерии оценки работы</a:t>
            </a:r>
            <a:endParaRPr lang="ru-RU" sz="2000" b="1" i="1" dirty="0">
              <a:solidFill>
                <a:srgbClr val="FF0000"/>
              </a:solidFill>
              <a:latin typeface="Calibri (Основной текст)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392768" y="4145870"/>
          <a:ext cx="6529943" cy="225768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48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1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Уровни оценки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Критерии оценки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Уровень ниже базового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Верно выполнено 6 и менее базовых заданий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Уровень базовой подготовки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Верно выполнено 7-8 базовых заданий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Уровень прочной базовой подготовки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Верно выполнено 9-10 базовых заданий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3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5">
                          <a:effectLst/>
                        </a:rPr>
                        <a:t>Уровень повышенной подготовки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5" dirty="0">
                          <a:effectLst/>
                        </a:rPr>
                        <a:t>Верно выполнено 10 базовых заданий, процент выполнения заданий повышенного уровня - более 50%.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Этапы подготовки к диагностике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28472" y="1966843"/>
            <a:ext cx="5602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Обобщённый план работы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89249" y="2520063"/>
            <a:ext cx="1944210" cy="585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Пример</a:t>
            </a:r>
          </a:p>
        </p:txBody>
      </p:sp>
      <p:pic>
        <p:nvPicPr>
          <p:cNvPr id="7170" name="Picture 2" descr="номе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22" y="183767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8572" y="3255917"/>
          <a:ext cx="11333420" cy="3451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1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задания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Блок содержания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Контролируемые умения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Уровень сложности задания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Максимальный балл за выполнение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Примерное время выполнения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55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Основная часть работы – обязательные задания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Фонетика и графика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Различение звуков и букв, осознание звукового состава слов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2 балла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2 мин.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Фонетика и графика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Характеристика парных и непарных по твёрдости-мягкости согласных звуков Сопоставление звуковой и графической формы слова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 балла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 мин.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Фонетика и графика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Определение количества слогов в слове и места ударения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2 балла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 мин.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5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Орфография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Нахождение слов, которые нельзя переносить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1 балл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 мин.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Орфография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Правописание гласных после шипящих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1 балл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 мин.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Орфография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Правописание заглавной буквы в начале предложения и в именах собственных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1 балл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2 мин.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Этапы подготовки к диагностике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28472" y="1966843"/>
            <a:ext cx="5602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Условия проведения работы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7005" y="2581016"/>
            <a:ext cx="1944210" cy="585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Пример</a:t>
            </a:r>
          </a:p>
        </p:txBody>
      </p:sp>
      <p:pic>
        <p:nvPicPr>
          <p:cNvPr id="6146" name="Picture 2" descr="номер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9" y="183767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7159" y="3666476"/>
            <a:ext cx="10923902" cy="235258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Работа проводится в 1-ом классе в конце учебного года. На выполнение работы отводится 40 минут. Работа составлена в двух вариантах. Варианты одинаковые по структуре, по содержанию заданий и по трудности.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Для выполнения заданий требуется ручка с синей пастой.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Пример, полученных результатов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43537" y="1535837"/>
          <a:ext cx="4526117" cy="494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110043" y="1358284"/>
          <a:ext cx="6759402" cy="5256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7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5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Номер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задания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Умения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выполнения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Различение звуков и букв, осознание звукового состава слов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Характеристика парных и непарных по твёрдости-мягкости согласных звуков Сопоставление звуковой и графической формы слова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количества слогов в слове и места ударения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53%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Нахождение слов, которые нельзя переносить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84%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Правописание гласных после шипящих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84%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Правописание заглавной буквы в начале предложения и в именах собственных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9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границ предложений. Правильное оформление предложений на письме. Овладение алгоритмом безошибочного списывания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Нахождение слов, которые можно перенести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алфавитного порядка слов.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места ударения в слове.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количества слогов в слове и места ударения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37%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Составление предложений с заданными словами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Сопоставление описания звукового состава слова и графической формы слова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Что должно оцениваться в соответствии с ФГОС?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09856" y="1438182"/>
            <a:ext cx="3160451" cy="78123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Результаты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2862" y="3129379"/>
            <a:ext cx="3497801" cy="10386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Личностные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41182" y="3129379"/>
            <a:ext cx="3497801" cy="10386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Метапредметные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309499" y="3129379"/>
            <a:ext cx="3497801" cy="10386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Предметные</a:t>
            </a:r>
          </a:p>
        </p:txBody>
      </p:sp>
      <p:cxnSp>
        <p:nvCxnSpPr>
          <p:cNvPr id="12" name="Соединительная линия уступом 11"/>
          <p:cNvCxnSpPr>
            <a:stCxn id="2" idx="2"/>
            <a:endCxn id="3" idx="0"/>
          </p:cNvCxnSpPr>
          <p:nvPr/>
        </p:nvCxnSpPr>
        <p:spPr>
          <a:xfrm rot="5400000">
            <a:off x="3650942" y="690239"/>
            <a:ext cx="909962" cy="3968319"/>
          </a:xfrm>
          <a:prstGeom prst="bentConnector3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cxnSp>
        <p:nvCxnSpPr>
          <p:cNvPr id="14" name="Соединительная линия уступом 13"/>
          <p:cNvCxnSpPr>
            <a:stCxn id="2" idx="2"/>
            <a:endCxn id="16" idx="0"/>
          </p:cNvCxnSpPr>
          <p:nvPr/>
        </p:nvCxnSpPr>
        <p:spPr>
          <a:xfrm rot="16200000" flipH="1">
            <a:off x="5635101" y="2674397"/>
            <a:ext cx="909962" cy="1"/>
          </a:xfrm>
          <a:prstGeom prst="bentConnector3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cxnSp>
        <p:nvCxnSpPr>
          <p:cNvPr id="22" name="Соединительная линия уступом 21"/>
          <p:cNvCxnSpPr>
            <a:stCxn id="2" idx="2"/>
            <a:endCxn id="18" idx="0"/>
          </p:cNvCxnSpPr>
          <p:nvPr/>
        </p:nvCxnSpPr>
        <p:spPr>
          <a:xfrm rot="16200000" flipH="1">
            <a:off x="7619260" y="690239"/>
            <a:ext cx="909962" cy="3968318"/>
          </a:xfrm>
          <a:prstGeom prst="bentConnector3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72861" y="4289641"/>
            <a:ext cx="34978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444444"/>
                </a:solidFill>
                <a:effectLst/>
                <a:latin typeface="PT sans"/>
              </a:rPr>
              <a:t>готовность и способность обучающихся к саморазвитию и личностному самоопределению, </a:t>
            </a:r>
            <a:r>
              <a:rPr lang="ru-RU" sz="1200" b="0" i="0" dirty="0" err="1">
                <a:solidFill>
                  <a:srgbClr val="444444"/>
                </a:solidFill>
                <a:effectLst/>
                <a:latin typeface="PT sans"/>
              </a:rPr>
              <a:t>сформированность</a:t>
            </a:r>
            <a:r>
              <a:rPr lang="ru-RU" sz="1200" b="0" i="0" dirty="0">
                <a:solidFill>
                  <a:srgbClr val="444444"/>
                </a:solidFill>
                <a:effectLst/>
                <a:latin typeface="PT sans"/>
              </a:rPr>
              <a:t> их мотивации к обучению и целенаправленной познавательной деятельности, системы значимых социальных и межличностных отношений, ценностно-смысловых установок и т.д.</a:t>
            </a:r>
            <a:endParaRPr 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341182" y="4289641"/>
            <a:ext cx="34978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444444"/>
                </a:solidFill>
                <a:effectLst/>
                <a:latin typeface="PT sans"/>
              </a:rPr>
              <a:t>освоенные обучающимися </a:t>
            </a:r>
            <a:r>
              <a:rPr lang="ru-RU" sz="1200" b="0" i="0" dirty="0" err="1">
                <a:solidFill>
                  <a:srgbClr val="444444"/>
                </a:solidFill>
                <a:effectLst/>
                <a:latin typeface="PT sans"/>
              </a:rPr>
              <a:t>межпредметные</a:t>
            </a:r>
            <a:r>
              <a:rPr lang="ru-RU" sz="1200" b="0" i="0" dirty="0">
                <a:solidFill>
                  <a:srgbClr val="444444"/>
                </a:solidFill>
                <a:effectLst/>
                <a:latin typeface="PT sans"/>
              </a:rPr>
              <a:t> понятия и универсальные учебные действия (регулятивные, познавательные, коммуникативные), способность их использования в учебной, познавательной и социальной практике, самостоятельность планирования и осуществления учебной деятельности и организации учебного сотрудничества с педагогами и сверстниками, построение индивидуальной образовательной траектории;</a:t>
            </a:r>
            <a:endParaRPr lang="ru-RU" sz="1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8309499" y="4289641"/>
            <a:ext cx="34978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444444"/>
                </a:solidFill>
                <a:effectLst/>
                <a:latin typeface="PT sans"/>
              </a:rPr>
              <a:t>освоенные обучающимися в ходе изучения учебного предмета умения специфические для данной предметной области, виды деятельности по получению нового знания в рамках учебного предмета, его преобразованию и применению в учебных, учебно-проектных и социально-проектных ситуациях, формирование научного типа мышления, научных представлений о ключевых теориях, типах и видах отношений, владение научной терминологией, ключевыми понятиями, методами и приемами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  <p:bldP spid="18" grpId="0" animBg="1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Требования ФГОС к системе оценивания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0817" y="2710216"/>
            <a:ext cx="2121764" cy="220801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Должна быть разработана система оценки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57741" y="2710216"/>
            <a:ext cx="2121764" cy="220801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 выявление и оценку образовательных достижений обучающихся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84665" y="2716567"/>
            <a:ext cx="2121764" cy="220801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Итоговой оценки подготовки выпускников при получении начального общего образования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411589" y="2716567"/>
            <a:ext cx="3564387" cy="220801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Оценивание учебных достижений каждого ученика, нацеленная на личностный рост и развитие, а не на уровень среднего ученика. </a:t>
            </a:r>
          </a:p>
        </p:txBody>
      </p:sp>
      <p:cxnSp>
        <p:nvCxnSpPr>
          <p:cNvPr id="10" name="Соединительная линия уступом 9"/>
          <p:cNvCxnSpPr>
            <a:stCxn id="5" idx="2"/>
            <a:endCxn id="6" idx="2"/>
          </p:cNvCxnSpPr>
          <p:nvPr/>
        </p:nvCxnSpPr>
        <p:spPr>
          <a:xfrm rot="16200000" flipH="1">
            <a:off x="2655161" y="3554766"/>
            <a:ext cx="12700" cy="2726924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" name="TextBox 10"/>
          <p:cNvSpPr txBox="1"/>
          <p:nvPr/>
        </p:nvSpPr>
        <p:spPr>
          <a:xfrm flipH="1">
            <a:off x="1291699" y="5202313"/>
            <a:ext cx="2607892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Ориентированная </a:t>
            </a:r>
          </a:p>
        </p:txBody>
      </p:sp>
      <p:cxnSp>
        <p:nvCxnSpPr>
          <p:cNvPr id="15" name="Соединительная линия уступом 14"/>
          <p:cNvCxnSpPr>
            <a:stCxn id="6" idx="0"/>
            <a:endCxn id="7" idx="0"/>
          </p:cNvCxnSpPr>
          <p:nvPr/>
        </p:nvCxnSpPr>
        <p:spPr>
          <a:xfrm rot="16200000" flipH="1">
            <a:off x="5378909" y="1349929"/>
            <a:ext cx="6351" cy="2726924"/>
          </a:xfrm>
          <a:prstGeom prst="bentConnector3">
            <a:avLst>
              <a:gd name="adj1" fmla="val -3599433"/>
            </a:avLst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TextBox 16"/>
          <p:cNvSpPr txBox="1"/>
          <p:nvPr/>
        </p:nvSpPr>
        <p:spPr>
          <a:xfrm>
            <a:off x="4887974" y="1988951"/>
            <a:ext cx="1100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С целью</a:t>
            </a:r>
          </a:p>
        </p:txBody>
      </p:sp>
      <p:cxnSp>
        <p:nvCxnSpPr>
          <p:cNvPr id="20" name="Соединительная линия уступом 19"/>
          <p:cNvCxnSpPr>
            <a:stCxn id="7" idx="2"/>
            <a:endCxn id="8" idx="2"/>
          </p:cNvCxnSpPr>
          <p:nvPr/>
        </p:nvCxnSpPr>
        <p:spPr>
          <a:xfrm rot="16200000" flipH="1">
            <a:off x="8469665" y="3200461"/>
            <a:ext cx="12700" cy="3448236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1" name="TextBox 20"/>
          <p:cNvSpPr txBox="1"/>
          <p:nvPr/>
        </p:nvSpPr>
        <p:spPr>
          <a:xfrm flipH="1">
            <a:off x="7482381" y="5202313"/>
            <a:ext cx="1987268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Проблема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Какой подход лежит в основе ФГОС?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2862" y="1553049"/>
            <a:ext cx="980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effectLst/>
                <a:latin typeface="PT sans"/>
              </a:rPr>
              <a:t>В основе Стандарта лежит системно-</a:t>
            </a:r>
            <a:r>
              <a:rPr lang="ru-RU" sz="2400" b="1" i="0" dirty="0" err="1">
                <a:effectLst/>
                <a:latin typeface="PT sans"/>
              </a:rPr>
              <a:t>деятельностный</a:t>
            </a:r>
            <a:r>
              <a:rPr lang="ru-RU" sz="2400" b="1" i="0" dirty="0">
                <a:effectLst/>
                <a:latin typeface="PT sans"/>
              </a:rPr>
              <a:t> подход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984724"/>
            <a:ext cx="24887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PT sans"/>
              </a:rPr>
              <a:t>формирование готовности к саморазвитию и непрерывному образованию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63798" y="3984724"/>
            <a:ext cx="2880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PT sans"/>
              </a:rPr>
              <a:t>проектирование и конструирование социальной среды развития обучающихся в системе образования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18889" y="3984724"/>
            <a:ext cx="22654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PT sans"/>
              </a:rPr>
              <a:t>активную учебно-познавательную деятельность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343193" y="3984724"/>
            <a:ext cx="36682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PT sans"/>
              </a:rPr>
              <a:t>построение образовательного процесса с учётом индивидуальных возрастных, психологических и физиологических особенностей обучающихся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43570" y="2815053"/>
            <a:ext cx="2600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0" i="0" dirty="0">
                <a:effectLst/>
                <a:latin typeface="PT sans"/>
              </a:rPr>
              <a:t>который обеспечивает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5436430" y="2228295"/>
            <a:ext cx="414734" cy="586758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Соединительная линия уступом 14"/>
          <p:cNvCxnSpPr>
            <a:stCxn id="10" idx="2"/>
            <a:endCxn id="6" idx="0"/>
          </p:cNvCxnSpPr>
          <p:nvPr/>
        </p:nvCxnSpPr>
        <p:spPr>
          <a:xfrm rot="5400000">
            <a:off x="3043907" y="1384832"/>
            <a:ext cx="800339" cy="4399444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10" idx="2"/>
            <a:endCxn id="7" idx="0"/>
          </p:cNvCxnSpPr>
          <p:nvPr/>
        </p:nvCxnSpPr>
        <p:spPr>
          <a:xfrm rot="5400000">
            <a:off x="4523629" y="2864554"/>
            <a:ext cx="800339" cy="1440000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10" idx="2"/>
            <a:endCxn id="8" idx="0"/>
          </p:cNvCxnSpPr>
          <p:nvPr/>
        </p:nvCxnSpPr>
        <p:spPr>
          <a:xfrm rot="16200000" flipH="1">
            <a:off x="5947528" y="2880655"/>
            <a:ext cx="800339" cy="1407798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10" idx="2"/>
            <a:endCxn id="9" idx="0"/>
          </p:cNvCxnSpPr>
          <p:nvPr/>
        </p:nvCxnSpPr>
        <p:spPr>
          <a:xfrm rot="16200000" flipH="1">
            <a:off x="7510400" y="1317783"/>
            <a:ext cx="800339" cy="4533542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Arial Black" panose="020B0A04020102020204" pitchFamily="34" charset="0"/>
              </a:rPr>
              <a:t>Накладывает ли </a:t>
            </a:r>
            <a:r>
              <a:rPr lang="ru-RU" sz="2800" b="1" i="0" dirty="0">
                <a:effectLst/>
                <a:latin typeface="Arial Black" panose="020B0A04020102020204" pitchFamily="34" charset="0"/>
              </a:rPr>
              <a:t>системно-</a:t>
            </a:r>
            <a:r>
              <a:rPr lang="ru-RU" sz="2800" b="1" i="0" dirty="0" err="1">
                <a:effectLst/>
                <a:latin typeface="Arial Black" panose="020B0A04020102020204" pitchFamily="34" charset="0"/>
              </a:rPr>
              <a:t>деятельностный</a:t>
            </a:r>
            <a:r>
              <a:rPr lang="ru-RU" sz="2800" b="1" i="0" dirty="0">
                <a:effectLst/>
                <a:latin typeface="Arial Black" panose="020B0A04020102020204" pitchFamily="34" charset="0"/>
              </a:rPr>
              <a:t> подход требования к системе оценивания?</a:t>
            </a:r>
            <a:r>
              <a:rPr lang="ru-RU" sz="28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5619" y="2911875"/>
            <a:ext cx="3737499" cy="1331651"/>
          </a:xfrm>
          <a:prstGeom prst="rect">
            <a:avLst/>
          </a:prstGeom>
          <a:solidFill>
            <a:schemeClr val="bg2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Репродуктивных задания (воспроизведение информации)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364027" y="2911874"/>
            <a:ext cx="4576439" cy="133165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Продуктивные задания (задачи) по применению знаний и умений, где обучающийся в ходе своего решения делает вывода, находит новые подходу к решению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4571260" y="2911874"/>
            <a:ext cx="2494625" cy="1331651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Переход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лаг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651" y="1686757"/>
            <a:ext cx="1439999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9257" y="1102595"/>
            <a:ext cx="2868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тартовая диагностика</a:t>
            </a:r>
            <a:endParaRPr lang="ru-RU" b="1" dirty="0"/>
          </a:p>
        </p:txBody>
      </p:sp>
      <p:pic>
        <p:nvPicPr>
          <p:cNvPr id="1028" name="Picture 4" descr="Человек бесплатно икон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69" y="1686757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Результаты голосован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288" y="1686757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772906" y="2887408"/>
            <a:ext cx="10308126" cy="1801564"/>
            <a:chOff x="656180" y="3263474"/>
            <a:chExt cx="10308126" cy="1801564"/>
          </a:xfrm>
        </p:grpSpPr>
        <p:pic>
          <p:nvPicPr>
            <p:cNvPr id="1034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656180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076251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94968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915039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6328855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748926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10" descr="Дорога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162742" y="3263474"/>
              <a:ext cx="1801564" cy="180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Прямоугольник 13"/>
          <p:cNvSpPr/>
          <p:nvPr/>
        </p:nvSpPr>
        <p:spPr>
          <a:xfrm>
            <a:off x="420488" y="4327408"/>
            <a:ext cx="26920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определения уровня знаний, умений, для постановки учащимися целей, для коррекции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12010" y="1102595"/>
            <a:ext cx="3487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Промежуточная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диагностика</a:t>
            </a:r>
            <a:endParaRPr lang="ru-RU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533794" y="1102595"/>
            <a:ext cx="272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Итоговая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диагностика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300998" y="4327408"/>
            <a:ext cx="31099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</a:t>
            </a:r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ля наблюдения динамики роста учащихся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340337" y="4444297"/>
            <a:ext cx="31099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</a:t>
            </a:r>
            <a:r>
              <a:rPr lang="ru-RU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ля определения уровня достижения требуемых результатов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Для чего проводиться диагностика? Какой результат мы хотим получит?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3684" y="3097105"/>
            <a:ext cx="4767309" cy="2441960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Материал для выставления оценок? 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Констатация уровня подготовки учащегося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174552" y="3097105"/>
            <a:ext cx="4767309" cy="2441960"/>
          </a:xfrm>
          <a:prstGeom prst="rect">
            <a:avLst/>
          </a:prstGeom>
          <a:noFill/>
          <a:ln w="57150">
            <a:solidFill>
              <a:srgbClr val="FBBB17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Материал для построения стратегии по устранению выявленных дефицитов? 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Формирующее оценивание</a:t>
            </a:r>
          </a:p>
        </p:txBody>
      </p:sp>
      <p:pic>
        <p:nvPicPr>
          <p:cNvPr id="6" name="Picture 4" descr="Часто задаваемые вопрос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870" y="1624012"/>
            <a:ext cx="1561870" cy="156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Часто задаваемые вопрос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96" y="1624012"/>
            <a:ext cx="1566694" cy="156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да или не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715" y="3546028"/>
            <a:ext cx="1544114" cy="154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Этапы подготовки к диагностике</a:t>
            </a:r>
          </a:p>
        </p:txBody>
      </p:sp>
      <p:pic>
        <p:nvPicPr>
          <p:cNvPr id="2050" name="Picture 2" descr="номер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5" y="1837678"/>
            <a:ext cx="709614" cy="70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93439" y="1961652"/>
            <a:ext cx="2936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Назначение работы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16388" y="2547292"/>
            <a:ext cx="6951216" cy="354279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>
                <a:solidFill>
                  <a:schemeClr val="tx1"/>
                </a:solidFill>
              </a:rPr>
              <a:t>Цель</a:t>
            </a:r>
            <a:r>
              <a:rPr lang="ru-RU" sz="2400">
                <a:solidFill>
                  <a:schemeClr val="tx1"/>
                </a:solidFill>
              </a:rPr>
              <a:t> работы – определение достижения учащимися 1 –го класса уровня обязательной подготовки по русскому языку, а также сформированности некоторых действий универсального характера – правильного восприятия учебной задачи, умения работать самостоятельно, контролировать свои действия, находить несколько правильных ответов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16388" y="1837677"/>
            <a:ext cx="1944210" cy="585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Пример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0819"/>
            <a:ext cx="9232777" cy="1038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latin typeface="Arial Black" panose="020B0A04020102020204" pitchFamily="34" charset="0"/>
              </a:rPr>
              <a:t>Этапы подготовки к диагностике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19595" y="1597512"/>
            <a:ext cx="3027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Документы, определяющие содержание работы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16388" y="2352583"/>
            <a:ext cx="6951216" cy="37374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Федеральный государственный стандарт начального общего образования (приказ Министерства образования и науки РФ № 373 от 06.10.2009 г.).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ООП общеобразовательной организации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И т.д.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16387" y="1597512"/>
            <a:ext cx="1944210" cy="5856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Пример</a:t>
            </a:r>
          </a:p>
        </p:txBody>
      </p:sp>
      <p:pic>
        <p:nvPicPr>
          <p:cNvPr id="3074" name="Picture 2" descr="номер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44" y="183767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1060</Words>
  <Application>Microsoft Office PowerPoint</Application>
  <PresentationFormat>Широкоэкранный</PresentationFormat>
  <Paragraphs>199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Calibri (Основной текст)</vt:lpstr>
      <vt:lpstr>Calibri Light</vt:lpstr>
      <vt:lpstr>PT sans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Тениев Турпал-Али Салахович</cp:lastModifiedBy>
  <cp:revision>27</cp:revision>
  <cp:lastPrinted>2022-03-15T07:28:23Z</cp:lastPrinted>
  <dcterms:created xsi:type="dcterms:W3CDTF">2021-10-12T11:57:00Z</dcterms:created>
  <dcterms:modified xsi:type="dcterms:W3CDTF">2022-12-05T12:21:58Z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91542D33C8954A4B8F3CB2C915F6E36F</vt:lpwstr>
  </property>
  <property fmtid="{D5CDD505-2E9C-101B-9397-08002B2CF9AE}" pid="3" name="KSOProductBuildVer">
    <vt:lpwstr>1033-11.2.0.10463</vt:lpwstr>
  </property>
</Properties>
</file>